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7" r:id="rId3"/>
    <p:sldId id="258" r:id="rId4"/>
    <p:sldId id="259" r:id="rId5"/>
    <p:sldId id="260" r:id="rId6"/>
    <p:sldId id="284" r:id="rId7"/>
    <p:sldId id="261" r:id="rId8"/>
    <p:sldId id="262" r:id="rId9"/>
    <p:sldId id="263" r:id="rId10"/>
    <p:sldId id="264" r:id="rId11"/>
    <p:sldId id="265" r:id="rId12"/>
    <p:sldId id="266" r:id="rId13"/>
    <p:sldId id="280" r:id="rId14"/>
    <p:sldId id="281" r:id="rId15"/>
    <p:sldId id="267" r:id="rId16"/>
    <p:sldId id="268" r:id="rId17"/>
    <p:sldId id="269" r:id="rId18"/>
    <p:sldId id="270" r:id="rId19"/>
    <p:sldId id="271" r:id="rId20"/>
    <p:sldId id="279" r:id="rId21"/>
    <p:sldId id="272" r:id="rId22"/>
    <p:sldId id="273" r:id="rId23"/>
    <p:sldId id="274" r:id="rId24"/>
    <p:sldId id="275" r:id="rId25"/>
    <p:sldId id="276" r:id="rId26"/>
    <p:sldId id="277" r:id="rId27"/>
    <p:sldId id="278"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a:xfrm>
            <a:off x="3962399" y="5870575"/>
            <a:ext cx="4893958" cy="377825"/>
          </a:xfrm>
        </p:spPr>
        <p:txBody>
          <a:bodyPr/>
          <a:lstStyle/>
          <a:p>
            <a:endParaRPr kumimoji="1" lang="ja-JP" altLang="en-US"/>
          </a:p>
        </p:txBody>
      </p:sp>
      <p:sp>
        <p:nvSpPr>
          <p:cNvPr id="6" name="Slide Number Placeholder 5"/>
          <p:cNvSpPr>
            <a:spLocks noGrp="1"/>
          </p:cNvSpPr>
          <p:nvPr>
            <p:ph type="sldNum" sz="quarter" idx="12"/>
          </p:nvPr>
        </p:nvSpPr>
        <p:spPr>
          <a:xfrm>
            <a:off x="10608958" y="5870575"/>
            <a:ext cx="551167" cy="377825"/>
          </a:xfrm>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18177777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329582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154382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218701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419747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193496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295344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
        <p:nvSpPr>
          <p:cNvPr id="8" name="Title 1"/>
          <p:cNvSpPr>
            <a:spLocks noGrp="1"/>
          </p:cNvSpPr>
          <p:nvPr>
            <p:ph type="title"/>
          </p:nvPr>
        </p:nvSpPr>
        <p:spPr>
          <a:xfrm>
            <a:off x="685801" y="609600"/>
            <a:ext cx="10131425" cy="1456267"/>
          </a:xfrm>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860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161566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185348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7447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178426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159434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95296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292420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239287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975F24-253B-4F9B-8896-264EB9FC08CE}" type="datetimeFigureOut">
              <a:rPr kumimoji="1" lang="ja-JP" altLang="en-US" smtClean="0"/>
              <a:t>2025/7/30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223001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975F24-253B-4F9B-8896-264EB9FC08CE}" type="datetimeFigureOut">
              <a:rPr kumimoji="1" lang="ja-JP" altLang="en-US" smtClean="0"/>
              <a:t>2025/7/30</a:t>
            </a:fld>
            <a:endParaRPr kumimoji="1" lang="ja-JP" alt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A72530-97D5-4457-892E-82C9B3448513}" type="slidenum">
              <a:rPr kumimoji="1" lang="ja-JP" altLang="en-US" smtClean="0"/>
              <a:t>‹#›</a:t>
            </a:fld>
            <a:endParaRPr kumimoji="1" lang="ja-JP" altLang="en-US"/>
          </a:p>
        </p:txBody>
      </p:sp>
    </p:spTree>
    <p:extLst>
      <p:ext uri="{BB962C8B-B14F-4D97-AF65-F5344CB8AC3E}">
        <p14:creationId xmlns:p14="http://schemas.microsoft.com/office/powerpoint/2010/main" val="2963404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6590-A3CC-5974-1E0E-EB23B834CD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C5CD65-159D-01FE-E8F1-FCF82716A3B4}"/>
              </a:ext>
            </a:extLst>
          </p:cNvPr>
          <p:cNvSpPr>
            <a:spLocks noGrp="1"/>
          </p:cNvSpPr>
          <p:nvPr>
            <p:ph type="ctrTitle"/>
          </p:nvPr>
        </p:nvSpPr>
        <p:spPr>
          <a:xfrm>
            <a:off x="1496291" y="1366981"/>
            <a:ext cx="8719128" cy="868362"/>
          </a:xfrm>
        </p:spPr>
        <p:txBody>
          <a:bodyPr>
            <a:noAutofit/>
          </a:bodyPr>
          <a:lstStyle/>
          <a:p>
            <a:r>
              <a:rPr lang="ja-JP" altLang="en-US" sz="3200" b="1" kern="100" cap="none"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スマート</a:t>
            </a:r>
            <a:r>
              <a:rPr lang="ja-JP" altLang="ja-JP" sz="3200" b="1" kern="100" cap="none"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スピーカー</a:t>
            </a:r>
            <a:r>
              <a:rPr lang="ja-JP" altLang="ja-JP" sz="3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で「サピエ図書館」スキルを使うための準備</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83673A91-B388-7A3D-4C50-7E32392EC263}"/>
              </a:ext>
            </a:extLst>
          </p:cNvPr>
          <p:cNvSpPr>
            <a:spLocks noGrp="1"/>
          </p:cNvSpPr>
          <p:nvPr>
            <p:ph type="subTitle" idx="1"/>
          </p:nvPr>
        </p:nvSpPr>
        <p:spPr>
          <a:xfrm>
            <a:off x="8599054" y="3666691"/>
            <a:ext cx="2687781" cy="868361"/>
          </a:xfrm>
        </p:spPr>
        <p:txBody>
          <a:bodyPr>
            <a:normAutofit/>
          </a:bodyPr>
          <a:lstStyle/>
          <a:p>
            <a:r>
              <a:rPr kumimoji="1" lang="en-US" altLang="ja-JP" dirty="0">
                <a:latin typeface="BIZ UDPゴシック" panose="020B0400000000000000" pitchFamily="50" charset="-128"/>
                <a:ea typeface="BIZ UDPゴシック" panose="020B0400000000000000" pitchFamily="50" charset="-128"/>
              </a:rPr>
              <a:t>2025</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月</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全視情協　サピエ事務局</a:t>
            </a:r>
          </a:p>
        </p:txBody>
      </p:sp>
    </p:spTree>
    <p:extLst>
      <p:ext uri="{BB962C8B-B14F-4D97-AF65-F5344CB8AC3E}">
        <p14:creationId xmlns:p14="http://schemas.microsoft.com/office/powerpoint/2010/main" val="66237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1CB1-62E1-6824-463B-3AB47D22101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1C59453-33AE-209B-6ED2-AB145D10CF50}"/>
              </a:ext>
            </a:extLst>
          </p:cNvPr>
          <p:cNvSpPr>
            <a:spLocks noGrp="1"/>
          </p:cNvSpPr>
          <p:nvPr>
            <p:ph type="title"/>
          </p:nvPr>
        </p:nvSpPr>
        <p:spPr>
          <a:xfrm>
            <a:off x="1138382" y="685800"/>
            <a:ext cx="8338993" cy="1456267"/>
          </a:xfrm>
        </p:spPr>
        <p:txBody>
          <a:bodyPr/>
          <a:lstStyle/>
          <a:p>
            <a:r>
              <a:rPr kumimoji="1" lang="en-US" altLang="ja-JP" cap="none" dirty="0">
                <a:latin typeface="BIZ UDPゴシック" panose="020B0400000000000000" pitchFamily="50" charset="-128"/>
                <a:ea typeface="BIZ UDPゴシック" panose="020B0400000000000000" pitchFamily="50" charset="-128"/>
              </a:rPr>
              <a:t>Amazon</a:t>
            </a:r>
            <a:r>
              <a:rPr kumimoji="1" lang="ja-JP" altLang="en-US" cap="none" dirty="0">
                <a:latin typeface="BIZ UDPゴシック" panose="020B0400000000000000" pitchFamily="50" charset="-128"/>
                <a:ea typeface="BIZ UDPゴシック" panose="020B0400000000000000" pitchFamily="50" charset="-128"/>
              </a:rPr>
              <a:t>アカウントで</a:t>
            </a:r>
            <a:br>
              <a:rPr kumimoji="1" lang="en-US" altLang="ja-JP" cap="none" dirty="0">
                <a:latin typeface="BIZ UDPゴシック" panose="020B0400000000000000" pitchFamily="50" charset="-128"/>
                <a:ea typeface="BIZ UDPゴシック" panose="020B0400000000000000" pitchFamily="50" charset="-128"/>
              </a:rPr>
            </a:br>
            <a:r>
              <a:rPr kumimoji="1" lang="en-US" altLang="ja-JP" cap="none" dirty="0">
                <a:latin typeface="BIZ UDPゴシック" panose="020B0400000000000000" pitchFamily="50" charset="-128"/>
                <a:ea typeface="BIZ UDPゴシック" panose="020B0400000000000000" pitchFamily="50" charset="-128"/>
              </a:rPr>
              <a:t>Amazon Alexa</a:t>
            </a:r>
            <a:r>
              <a:rPr kumimoji="1" lang="ja-JP" altLang="en-US" cap="none" dirty="0">
                <a:latin typeface="BIZ UDPゴシック" panose="020B0400000000000000" pitchFamily="50" charset="-128"/>
                <a:ea typeface="BIZ UDPゴシック" panose="020B0400000000000000" pitchFamily="50" charset="-128"/>
              </a:rPr>
              <a:t>アプリにログインする</a:t>
            </a:r>
          </a:p>
        </p:txBody>
      </p:sp>
      <p:sp>
        <p:nvSpPr>
          <p:cNvPr id="3" name="コンテンツ プレースホルダー 2">
            <a:extLst>
              <a:ext uri="{FF2B5EF4-FFF2-40B4-BE49-F238E27FC236}">
                <a16:creationId xmlns:a16="http://schemas.microsoft.com/office/drawing/2014/main" id="{41CC24ED-8ABE-9963-9DD3-E2075220C95D}"/>
              </a:ext>
            </a:extLst>
          </p:cNvPr>
          <p:cNvSpPr>
            <a:spLocks noGrp="1"/>
          </p:cNvSpPr>
          <p:nvPr>
            <p:ph idx="1"/>
          </p:nvPr>
        </p:nvSpPr>
        <p:spPr/>
        <p:txBody>
          <a:bodyPr/>
          <a:lstStyle/>
          <a:p>
            <a:r>
              <a:rPr kumimoji="1" lang="en-US" altLang="ja-JP" sz="2400" dirty="0">
                <a:latin typeface="BIZ UDPゴシック" panose="020B0400000000000000" pitchFamily="50" charset="-128"/>
                <a:ea typeface="BIZ UDPゴシック" panose="020B0400000000000000" pitchFamily="50" charset="-128"/>
              </a:rPr>
              <a:t>Amazon</a:t>
            </a:r>
            <a:r>
              <a:rPr kumimoji="1" lang="ja-JP" altLang="en-US" sz="2400" dirty="0">
                <a:latin typeface="BIZ UDPゴシック" panose="020B0400000000000000" pitchFamily="50" charset="-128"/>
                <a:ea typeface="BIZ UDPゴシック" panose="020B0400000000000000" pitchFamily="50" charset="-128"/>
              </a:rPr>
              <a:t>アカウント（メールアドレスとパスワード）で</a:t>
            </a:r>
            <a:r>
              <a:rPr kumimoji="1" lang="en-US" altLang="ja-JP" sz="2400" dirty="0">
                <a:latin typeface="BIZ UDPゴシック" panose="020B0400000000000000" pitchFamily="50" charset="-128"/>
                <a:ea typeface="BIZ UDPゴシック" panose="020B0400000000000000" pitchFamily="50" charset="-128"/>
              </a:rPr>
              <a:t>Amazon Alexa</a:t>
            </a:r>
            <a:r>
              <a:rPr kumimoji="1" lang="ja-JP" altLang="en-US" sz="2400" dirty="0">
                <a:latin typeface="BIZ UDPゴシック" panose="020B0400000000000000" pitchFamily="50" charset="-128"/>
                <a:ea typeface="BIZ UDPゴシック" panose="020B0400000000000000" pitchFamily="50" charset="-128"/>
              </a:rPr>
              <a:t>アプリにログインします。</a:t>
            </a:r>
          </a:p>
          <a:p>
            <a:r>
              <a:rPr kumimoji="1" lang="ja-JP" altLang="en-US" sz="2400" dirty="0">
                <a:latin typeface="BIZ UDPゴシック" panose="020B0400000000000000" pitchFamily="50" charset="-128"/>
                <a:ea typeface="BIZ UDPゴシック" panose="020B0400000000000000" pitchFamily="50" charset="-128"/>
              </a:rPr>
              <a:t>ログインすると、プロフィール、連絡先、通知に関する初期設定があります。</a:t>
            </a:r>
          </a:p>
          <a:p>
            <a:endParaRPr kumimoji="1" lang="ja-JP" altLang="en-US" dirty="0"/>
          </a:p>
        </p:txBody>
      </p:sp>
    </p:spTree>
    <p:extLst>
      <p:ext uri="{BB962C8B-B14F-4D97-AF65-F5344CB8AC3E}">
        <p14:creationId xmlns:p14="http://schemas.microsoft.com/office/powerpoint/2010/main" val="194330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1676-764A-565B-FE34-83BA27B58196}"/>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BD15452-5451-7D5D-9CC7-2068D5B52ABC}"/>
              </a:ext>
            </a:extLst>
          </p:cNvPr>
          <p:cNvSpPr txBox="1"/>
          <p:nvPr/>
        </p:nvSpPr>
        <p:spPr>
          <a:xfrm>
            <a:off x="1703675" y="5406842"/>
            <a:ext cx="3357852" cy="962764"/>
          </a:xfrm>
          <a:prstGeom prst="rect">
            <a:avLst/>
          </a:prstGeom>
          <a:noFill/>
        </p:spPr>
        <p:txBody>
          <a:bodyPr wrap="square" rtlCol="0">
            <a:spAutoFit/>
          </a:bodyPr>
          <a:lstStyle/>
          <a:p>
            <a:pPr>
              <a:lnSpc>
                <a:spcPct val="107000"/>
              </a:lnSpc>
              <a:spcAft>
                <a:spcPts val="80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アカウント（メールアドレスとパスワード）で</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アプリにログインします。</a:t>
            </a:r>
            <a:endParaRPr kumimoji="1" lang="ja-JP" altLang="en-US"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0A8F60C-F174-CC17-6BC3-E7A286145440}"/>
              </a:ext>
            </a:extLst>
          </p:cNvPr>
          <p:cNvSpPr txBox="1"/>
          <p:nvPr/>
        </p:nvSpPr>
        <p:spPr>
          <a:xfrm>
            <a:off x="7389812" y="5406842"/>
            <a:ext cx="2935288" cy="667747"/>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利用者の名前を確認して、タップします。</a:t>
            </a:r>
          </a:p>
        </p:txBody>
      </p:sp>
      <p:pic>
        <p:nvPicPr>
          <p:cNvPr id="4" name="図 3">
            <a:extLst>
              <a:ext uri="{FF2B5EF4-FFF2-40B4-BE49-F238E27FC236}">
                <a16:creationId xmlns:a16="http://schemas.microsoft.com/office/drawing/2014/main" id="{0B146E0A-907E-A2D9-9F9A-5527EFD46F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367" y="402590"/>
            <a:ext cx="2272665" cy="4918710"/>
          </a:xfrm>
          <a:prstGeom prst="rect">
            <a:avLst/>
          </a:prstGeom>
          <a:noFill/>
          <a:ln>
            <a:noFill/>
          </a:ln>
        </p:spPr>
      </p:pic>
      <p:pic>
        <p:nvPicPr>
          <p:cNvPr id="5" name="図 4">
            <a:extLst>
              <a:ext uri="{FF2B5EF4-FFF2-40B4-BE49-F238E27FC236}">
                <a16:creationId xmlns:a16="http://schemas.microsoft.com/office/drawing/2014/main" id="{2C57E599-FA3D-4B15-323A-A7C0381370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910" y="402590"/>
            <a:ext cx="2252980" cy="4876800"/>
          </a:xfrm>
          <a:prstGeom prst="rect">
            <a:avLst/>
          </a:prstGeom>
          <a:noFill/>
          <a:ln>
            <a:noFill/>
          </a:ln>
        </p:spPr>
      </p:pic>
    </p:spTree>
    <p:extLst>
      <p:ext uri="{BB962C8B-B14F-4D97-AF65-F5344CB8AC3E}">
        <p14:creationId xmlns:p14="http://schemas.microsoft.com/office/powerpoint/2010/main" val="105481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63417-6BE7-567A-7FC3-17AA38BB2B83}"/>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E379E1C-8463-76F4-D06B-A5B4D8DED7DB}"/>
              </a:ext>
            </a:extLst>
          </p:cNvPr>
          <p:cNvSpPr txBox="1"/>
          <p:nvPr/>
        </p:nvSpPr>
        <p:spPr>
          <a:xfrm>
            <a:off x="1509711" y="5559242"/>
            <a:ext cx="3893561" cy="347852"/>
          </a:xfrm>
          <a:prstGeom prst="rect">
            <a:avLst/>
          </a:prstGeom>
          <a:noFill/>
        </p:spPr>
        <p:txBody>
          <a:bodyPr wrap="square" rtlCol="0">
            <a:spAutoFit/>
          </a:bodyPr>
          <a:lstStyle/>
          <a:p>
            <a:pPr>
              <a:lnSpc>
                <a:spcPct val="107000"/>
              </a:lnSpc>
              <a:spcAft>
                <a:spcPts val="800"/>
              </a:spcAft>
            </a:pP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「機能をセットアップ」をタップします</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1B4BE5F3-EE05-0102-202F-496DD0ED8D45}"/>
              </a:ext>
            </a:extLst>
          </p:cNvPr>
          <p:cNvSpPr txBox="1"/>
          <p:nvPr/>
        </p:nvSpPr>
        <p:spPr>
          <a:xfrm>
            <a:off x="7137400" y="5554086"/>
            <a:ext cx="3544888" cy="667747"/>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「連絡先へのアクセス」の説明です。「次へ」をタップします。</a:t>
            </a:r>
          </a:p>
        </p:txBody>
      </p:sp>
      <p:pic>
        <p:nvPicPr>
          <p:cNvPr id="2" name="図 1">
            <a:extLst>
              <a:ext uri="{FF2B5EF4-FFF2-40B4-BE49-F238E27FC236}">
                <a16:creationId xmlns:a16="http://schemas.microsoft.com/office/drawing/2014/main" id="{D919EDB6-D60D-9754-0C3E-1F50BDEA7B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8982" y="555442"/>
            <a:ext cx="2312035" cy="5003800"/>
          </a:xfrm>
          <a:prstGeom prst="rect">
            <a:avLst/>
          </a:prstGeom>
          <a:noFill/>
          <a:ln>
            <a:noFill/>
          </a:ln>
        </p:spPr>
      </p:pic>
      <p:pic>
        <p:nvPicPr>
          <p:cNvPr id="3" name="図 2">
            <a:extLst>
              <a:ext uri="{FF2B5EF4-FFF2-40B4-BE49-F238E27FC236}">
                <a16:creationId xmlns:a16="http://schemas.microsoft.com/office/drawing/2014/main" id="{7C9CDB9E-8760-0362-53FA-E31CE7FC8B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781" y="550287"/>
            <a:ext cx="2312082" cy="5003799"/>
          </a:xfrm>
          <a:prstGeom prst="rect">
            <a:avLst/>
          </a:prstGeom>
          <a:noFill/>
          <a:ln>
            <a:noFill/>
          </a:ln>
        </p:spPr>
      </p:pic>
    </p:spTree>
    <p:extLst>
      <p:ext uri="{BB962C8B-B14F-4D97-AF65-F5344CB8AC3E}">
        <p14:creationId xmlns:p14="http://schemas.microsoft.com/office/powerpoint/2010/main" val="130008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054A5-BEF7-A301-11B5-873DF2956971}"/>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E974FE5-9FD0-2CEB-D714-4EBD46383541}"/>
              </a:ext>
            </a:extLst>
          </p:cNvPr>
          <p:cNvSpPr txBox="1"/>
          <p:nvPr/>
        </p:nvSpPr>
        <p:spPr>
          <a:xfrm>
            <a:off x="1633876" y="5346805"/>
            <a:ext cx="3544889" cy="1260473"/>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が連絡先へのアクセスを求めています」との確認メッセージが表示されます。「許可しない」をタップします。</a:t>
            </a:r>
          </a:p>
        </p:txBody>
      </p:sp>
      <p:sp>
        <p:nvSpPr>
          <p:cNvPr id="9" name="テキスト ボックス 8">
            <a:extLst>
              <a:ext uri="{FF2B5EF4-FFF2-40B4-BE49-F238E27FC236}">
                <a16:creationId xmlns:a16="http://schemas.microsoft.com/office/drawing/2014/main" id="{9E5E88F7-79B1-64DE-18D9-3153FCDCD280}"/>
              </a:ext>
            </a:extLst>
          </p:cNvPr>
          <p:cNvSpPr txBox="1"/>
          <p:nvPr/>
        </p:nvSpPr>
        <p:spPr>
          <a:xfrm>
            <a:off x="7102763" y="5430731"/>
            <a:ext cx="3782724" cy="667747"/>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「通知を許可しますか？」の説明です。「後で」をタップします。</a:t>
            </a:r>
          </a:p>
        </p:txBody>
      </p:sp>
      <p:pic>
        <p:nvPicPr>
          <p:cNvPr id="4" name="図 3">
            <a:extLst>
              <a:ext uri="{FF2B5EF4-FFF2-40B4-BE49-F238E27FC236}">
                <a16:creationId xmlns:a16="http://schemas.microsoft.com/office/drawing/2014/main" id="{0D3DAA48-256C-C2BF-C643-DE101F97B4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436" y="467476"/>
            <a:ext cx="2190506" cy="4741603"/>
          </a:xfrm>
          <a:prstGeom prst="rect">
            <a:avLst/>
          </a:prstGeom>
          <a:noFill/>
          <a:ln>
            <a:noFill/>
          </a:ln>
        </p:spPr>
      </p:pic>
      <p:pic>
        <p:nvPicPr>
          <p:cNvPr id="5" name="図 4">
            <a:extLst>
              <a:ext uri="{FF2B5EF4-FFF2-40B4-BE49-F238E27FC236}">
                <a16:creationId xmlns:a16="http://schemas.microsoft.com/office/drawing/2014/main" id="{B6D35C4E-B8FA-4FC0-3885-EEFAE09C7B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8324" y="467476"/>
            <a:ext cx="2190664" cy="4741603"/>
          </a:xfrm>
          <a:prstGeom prst="rect">
            <a:avLst/>
          </a:prstGeom>
          <a:noFill/>
          <a:ln>
            <a:noFill/>
          </a:ln>
        </p:spPr>
      </p:pic>
    </p:spTree>
    <p:extLst>
      <p:ext uri="{BB962C8B-B14F-4D97-AF65-F5344CB8AC3E}">
        <p14:creationId xmlns:p14="http://schemas.microsoft.com/office/powerpoint/2010/main" val="71624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E4D5-858C-A4CC-C594-F6331E15F448}"/>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4F6EA8F-A7DB-3AE0-7B98-92EB7467E281}"/>
              </a:ext>
            </a:extLst>
          </p:cNvPr>
          <p:cNvSpPr txBox="1"/>
          <p:nvPr/>
        </p:nvSpPr>
        <p:spPr>
          <a:xfrm>
            <a:off x="2012567" y="5346804"/>
            <a:ext cx="2755995" cy="964110"/>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「家族を追加」の説明です。「これで全員です」をタップします。</a:t>
            </a:r>
          </a:p>
        </p:txBody>
      </p:sp>
      <p:sp>
        <p:nvSpPr>
          <p:cNvPr id="9" name="テキスト ボックス 8">
            <a:extLst>
              <a:ext uri="{FF2B5EF4-FFF2-40B4-BE49-F238E27FC236}">
                <a16:creationId xmlns:a16="http://schemas.microsoft.com/office/drawing/2014/main" id="{8439A92B-7858-66F9-A916-1BA20FA66BDA}"/>
              </a:ext>
            </a:extLst>
          </p:cNvPr>
          <p:cNvSpPr txBox="1"/>
          <p:nvPr/>
        </p:nvSpPr>
        <p:spPr>
          <a:xfrm>
            <a:off x="7490691" y="5457475"/>
            <a:ext cx="3002779" cy="347852"/>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「完了」をタップします。</a:t>
            </a:r>
          </a:p>
        </p:txBody>
      </p:sp>
      <p:pic>
        <p:nvPicPr>
          <p:cNvPr id="2" name="図 1">
            <a:extLst>
              <a:ext uri="{FF2B5EF4-FFF2-40B4-BE49-F238E27FC236}">
                <a16:creationId xmlns:a16="http://schemas.microsoft.com/office/drawing/2014/main" id="{C1E8FE40-71CB-F27F-857E-22E6694F02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127" y="434262"/>
            <a:ext cx="2190744" cy="4741603"/>
          </a:xfrm>
          <a:prstGeom prst="rect">
            <a:avLst/>
          </a:prstGeom>
          <a:noFill/>
          <a:ln>
            <a:noFill/>
          </a:ln>
        </p:spPr>
      </p:pic>
      <p:pic>
        <p:nvPicPr>
          <p:cNvPr id="3" name="図 2">
            <a:extLst>
              <a:ext uri="{FF2B5EF4-FFF2-40B4-BE49-F238E27FC236}">
                <a16:creationId xmlns:a16="http://schemas.microsoft.com/office/drawing/2014/main" id="{74F0F95A-D535-4A83-AD74-E83D7AAF12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0719" y="434262"/>
            <a:ext cx="2190948" cy="4741603"/>
          </a:xfrm>
          <a:prstGeom prst="rect">
            <a:avLst/>
          </a:prstGeom>
          <a:noFill/>
          <a:ln>
            <a:noFill/>
          </a:ln>
        </p:spPr>
      </p:pic>
    </p:spTree>
    <p:extLst>
      <p:ext uri="{BB962C8B-B14F-4D97-AF65-F5344CB8AC3E}">
        <p14:creationId xmlns:p14="http://schemas.microsoft.com/office/powerpoint/2010/main" val="1393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710EB-59CD-856F-00FF-CB2A40A719FC}"/>
              </a:ext>
            </a:extLst>
          </p:cNvPr>
          <p:cNvSpPr>
            <a:spLocks noGrp="1"/>
          </p:cNvSpPr>
          <p:nvPr>
            <p:ph type="title"/>
          </p:nvPr>
        </p:nvSpPr>
        <p:spPr>
          <a:xfrm>
            <a:off x="685801" y="457200"/>
            <a:ext cx="8391524" cy="1456267"/>
          </a:xfrm>
        </p:spPr>
        <p:txBody>
          <a:bodyPr>
            <a:normAutofit fontScale="90000"/>
          </a:bodyPr>
          <a:lstStyle/>
          <a:p>
            <a:r>
              <a:rPr kumimoji="1" lang="en-US" altLang="ja-JP" cap="none" dirty="0">
                <a:latin typeface="BIZ UDPゴシック" panose="020B0400000000000000" pitchFamily="50" charset="-128"/>
                <a:ea typeface="BIZ UDPゴシック" panose="020B0400000000000000" pitchFamily="50" charset="-128"/>
              </a:rPr>
              <a:t>Amazon Alexa</a:t>
            </a:r>
            <a:r>
              <a:rPr kumimoji="1" lang="ja-JP" altLang="en-US" cap="none" dirty="0">
                <a:latin typeface="BIZ UDPゴシック" panose="020B0400000000000000" pitchFamily="50" charset="-128"/>
                <a:ea typeface="BIZ UDPゴシック" panose="020B0400000000000000" pitchFamily="50" charset="-128"/>
              </a:rPr>
              <a:t>アプリに</a:t>
            </a:r>
            <a:br>
              <a:rPr kumimoji="1" lang="en-US" altLang="ja-JP" cap="none" dirty="0">
                <a:latin typeface="BIZ UDPゴシック" panose="020B0400000000000000" pitchFamily="50" charset="-128"/>
                <a:ea typeface="BIZ UDPゴシック" panose="020B0400000000000000" pitchFamily="50" charset="-128"/>
              </a:rPr>
            </a:br>
            <a:r>
              <a:rPr lang="ja-JP" altLang="en-US" cap="none" dirty="0">
                <a:latin typeface="BIZ UDPゴシック" panose="020B0400000000000000" pitchFamily="50" charset="-128"/>
                <a:ea typeface="BIZ UDPゴシック" panose="020B0400000000000000" pitchFamily="50" charset="-128"/>
              </a:rPr>
              <a:t>スマート</a:t>
            </a:r>
            <a:r>
              <a:rPr kumimoji="1" lang="ja-JP" altLang="en-US" cap="none" dirty="0">
                <a:latin typeface="BIZ UDPゴシック" panose="020B0400000000000000" pitchFamily="50" charset="-128"/>
                <a:ea typeface="BIZ UDPゴシック" panose="020B0400000000000000" pitchFamily="50" charset="-128"/>
              </a:rPr>
              <a:t>スピーカー（</a:t>
            </a:r>
            <a:r>
              <a:rPr kumimoji="1" lang="en-US" altLang="ja-JP" cap="none" dirty="0">
                <a:latin typeface="BIZ UDPゴシック" panose="020B0400000000000000" pitchFamily="50" charset="-128"/>
                <a:ea typeface="BIZ UDPゴシック" panose="020B0400000000000000" pitchFamily="50" charset="-128"/>
              </a:rPr>
              <a:t>Amazon Echo</a:t>
            </a:r>
            <a:r>
              <a:rPr kumimoji="1" lang="ja-JP" altLang="en-US" cap="none" dirty="0">
                <a:latin typeface="BIZ UDPゴシック" panose="020B0400000000000000" pitchFamily="50" charset="-128"/>
                <a:ea typeface="BIZ UDPゴシック" panose="020B0400000000000000" pitchFamily="50" charset="-128"/>
              </a:rPr>
              <a:t>）を登録する</a:t>
            </a:r>
            <a:endParaRPr kumimoji="1" lang="ja-JP" altLang="en-US" dirty="0"/>
          </a:p>
        </p:txBody>
      </p:sp>
      <p:sp>
        <p:nvSpPr>
          <p:cNvPr id="3" name="コンテンツ プレースホルダー 2">
            <a:extLst>
              <a:ext uri="{FF2B5EF4-FFF2-40B4-BE49-F238E27FC236}">
                <a16:creationId xmlns:a16="http://schemas.microsoft.com/office/drawing/2014/main" id="{DB7CA2DC-4657-0F48-1F27-F854944572EC}"/>
              </a:ext>
            </a:extLst>
          </p:cNvPr>
          <p:cNvSpPr>
            <a:spLocks noGrp="1"/>
          </p:cNvSpPr>
          <p:nvPr>
            <p:ph idx="1"/>
          </p:nvPr>
        </p:nvSpPr>
        <p:spPr>
          <a:xfrm>
            <a:off x="685802" y="2142067"/>
            <a:ext cx="10656454" cy="3814233"/>
          </a:xfrm>
        </p:spPr>
        <p:txBody>
          <a:bodyPr>
            <a:normAutofit/>
          </a:bodyPr>
          <a:lstStyle/>
          <a:p>
            <a:r>
              <a:rPr lang="ja-JP" altLang="en-US" sz="2400" dirty="0">
                <a:latin typeface="BIZ UDPゴシック" panose="020B0400000000000000" pitchFamily="50" charset="-128"/>
                <a:ea typeface="BIZ UDPゴシック" panose="020B0400000000000000" pitchFamily="50" charset="-128"/>
              </a:rPr>
              <a:t>スマート</a:t>
            </a:r>
            <a:r>
              <a:rPr kumimoji="1" lang="ja-JP" altLang="en-US" sz="2400" dirty="0">
                <a:latin typeface="BIZ UDPゴシック" panose="020B0400000000000000" pitchFamily="50" charset="-128"/>
                <a:ea typeface="BIZ UDPゴシック" panose="020B0400000000000000" pitchFamily="50" charset="-128"/>
              </a:rPr>
              <a:t>スピーカー（</a:t>
            </a:r>
            <a:r>
              <a:rPr kumimoji="1" lang="en-US" altLang="ja-JP" sz="2400" dirty="0">
                <a:latin typeface="BIZ UDPゴシック" panose="020B0400000000000000" pitchFamily="50" charset="-128"/>
                <a:ea typeface="BIZ UDPゴシック" panose="020B0400000000000000" pitchFamily="50" charset="-128"/>
              </a:rPr>
              <a:t>Amazon Echo</a:t>
            </a:r>
            <a:r>
              <a:rPr kumimoji="1" lang="ja-JP" altLang="en-US" sz="2400" dirty="0">
                <a:latin typeface="BIZ UDPゴシック" panose="020B0400000000000000" pitchFamily="50" charset="-128"/>
                <a:ea typeface="BIZ UDPゴシック" panose="020B0400000000000000" pitchFamily="50" charset="-128"/>
              </a:rPr>
              <a:t>）を</a:t>
            </a:r>
            <a:r>
              <a:rPr kumimoji="1" lang="en-US" altLang="ja-JP" sz="2400" dirty="0" err="1">
                <a:latin typeface="BIZ UDPゴシック" panose="020B0400000000000000" pitchFamily="50" charset="-128"/>
                <a:ea typeface="BIZ UDPゴシック" panose="020B0400000000000000" pitchFamily="50" charset="-128"/>
              </a:rPr>
              <a:t>WiFi</a:t>
            </a:r>
            <a:r>
              <a:rPr kumimoji="1" lang="ja-JP" altLang="en-US" sz="2400" dirty="0">
                <a:latin typeface="BIZ UDPゴシック" panose="020B0400000000000000" pitchFamily="50" charset="-128"/>
                <a:ea typeface="BIZ UDPゴシック" panose="020B0400000000000000" pitchFamily="50" charset="-128"/>
              </a:rPr>
              <a:t>に接続し</a:t>
            </a:r>
            <a:r>
              <a:rPr kumimoji="1" lang="en-US" altLang="ja-JP" sz="2400" dirty="0">
                <a:latin typeface="BIZ UDPゴシック" panose="020B0400000000000000" pitchFamily="50" charset="-128"/>
                <a:ea typeface="BIZ UDPゴシック" panose="020B0400000000000000" pitchFamily="50" charset="-128"/>
              </a:rPr>
              <a:t>Amazon Alexa</a:t>
            </a:r>
            <a:r>
              <a:rPr kumimoji="1" lang="ja-JP" altLang="en-US" sz="2400" dirty="0">
                <a:latin typeface="BIZ UDPゴシック" panose="020B0400000000000000" pitchFamily="50" charset="-128"/>
                <a:ea typeface="BIZ UDPゴシック" panose="020B0400000000000000" pitchFamily="50" charset="-128"/>
              </a:rPr>
              <a:t>アプリと連携します。</a:t>
            </a:r>
          </a:p>
          <a:p>
            <a:r>
              <a:rPr kumimoji="1" lang="en-US" altLang="ja-JP" sz="2400" dirty="0">
                <a:latin typeface="BIZ UDPゴシック" panose="020B0400000000000000" pitchFamily="50" charset="-128"/>
                <a:ea typeface="BIZ UDPゴシック" panose="020B0400000000000000" pitchFamily="50" charset="-128"/>
              </a:rPr>
              <a:t>Amazon Echo</a:t>
            </a:r>
            <a:r>
              <a:rPr kumimoji="1" lang="ja-JP" altLang="en-US" sz="2400" dirty="0">
                <a:latin typeface="BIZ UDPゴシック" panose="020B0400000000000000" pitchFamily="50" charset="-128"/>
                <a:ea typeface="BIZ UDPゴシック" panose="020B0400000000000000" pitchFamily="50" charset="-128"/>
              </a:rPr>
              <a:t>には、 「</a:t>
            </a:r>
            <a:r>
              <a:rPr kumimoji="1" lang="en-US" altLang="ja-JP" sz="2400" dirty="0">
                <a:latin typeface="BIZ UDPゴシック" panose="020B0400000000000000" pitchFamily="50" charset="-128"/>
                <a:ea typeface="BIZ UDPゴシック" panose="020B0400000000000000" pitchFamily="50" charset="-128"/>
              </a:rPr>
              <a:t>Echo</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Echo Dot</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Echo Pop</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Echo Show</a:t>
            </a:r>
            <a:r>
              <a:rPr kumimoji="1" lang="ja-JP" altLang="en-US" sz="2400" dirty="0">
                <a:latin typeface="BIZ UDPゴシック" panose="020B0400000000000000" pitchFamily="50" charset="-128"/>
                <a:ea typeface="BIZ UDPゴシック" panose="020B0400000000000000" pitchFamily="50" charset="-128"/>
              </a:rPr>
              <a:t>」などの種類があります。ここでは「</a:t>
            </a:r>
            <a:r>
              <a:rPr kumimoji="1" lang="en-US" altLang="ja-JP" sz="2400" dirty="0">
                <a:latin typeface="BIZ UDPゴシック" panose="020B0400000000000000" pitchFamily="50" charset="-128"/>
                <a:ea typeface="BIZ UDPゴシック" panose="020B0400000000000000" pitchFamily="50" charset="-128"/>
              </a:rPr>
              <a:t>Echo Dot</a:t>
            </a:r>
            <a:r>
              <a:rPr kumimoji="1" lang="ja-JP" altLang="en-US" sz="2400" dirty="0">
                <a:latin typeface="BIZ UDPゴシック" panose="020B0400000000000000" pitchFamily="50" charset="-128"/>
                <a:ea typeface="BIZ UDPゴシック" panose="020B0400000000000000" pitchFamily="50" charset="-128"/>
              </a:rPr>
              <a:t>」第３世代の設定方法をご案内します。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事前にスマホやタブレットの</a:t>
            </a:r>
            <a:r>
              <a:rPr kumimoji="1" lang="en-US" altLang="ja-JP" sz="2400" dirty="0">
                <a:latin typeface="BIZ UDPゴシック" panose="020B0400000000000000" pitchFamily="50" charset="-128"/>
                <a:ea typeface="BIZ UDPゴシック" panose="020B0400000000000000" pitchFamily="50" charset="-128"/>
              </a:rPr>
              <a:t>Bluetooth</a:t>
            </a:r>
            <a:r>
              <a:rPr kumimoji="1" lang="ja-JP" altLang="en-US" sz="2400" dirty="0">
                <a:latin typeface="BIZ UDPゴシック" panose="020B0400000000000000" pitchFamily="50" charset="-128"/>
                <a:ea typeface="BIZ UDPゴシック" panose="020B0400000000000000" pitchFamily="50" charset="-128"/>
              </a:rPr>
              <a:t>接続を有効にし、</a:t>
            </a:r>
            <a:r>
              <a:rPr kumimoji="1" lang="en-US" altLang="ja-JP" sz="2400" dirty="0">
                <a:latin typeface="BIZ UDPゴシック" panose="020B0400000000000000" pitchFamily="50" charset="-128"/>
                <a:ea typeface="BIZ UDPゴシック" panose="020B0400000000000000" pitchFamily="50" charset="-128"/>
              </a:rPr>
              <a:t>Amazon Echo</a:t>
            </a:r>
            <a:r>
              <a:rPr kumimoji="1" lang="ja-JP" altLang="en-US" sz="2400" dirty="0">
                <a:latin typeface="BIZ UDPゴシック" panose="020B0400000000000000" pitchFamily="50" charset="-128"/>
                <a:ea typeface="BIZ UDPゴシック" panose="020B0400000000000000" pitchFamily="50" charset="-128"/>
              </a:rPr>
              <a:t>をセットアップモードにする必要があります。「</a:t>
            </a:r>
            <a:r>
              <a:rPr kumimoji="1" lang="en-US" altLang="ja-JP" sz="2400" dirty="0">
                <a:latin typeface="BIZ UDPゴシック" panose="020B0400000000000000" pitchFamily="50" charset="-128"/>
                <a:ea typeface="BIZ UDPゴシック" panose="020B0400000000000000" pitchFamily="50" charset="-128"/>
              </a:rPr>
              <a:t>Echo Dot</a:t>
            </a:r>
            <a:r>
              <a:rPr kumimoji="1" lang="ja-JP" altLang="en-US" sz="2400" dirty="0">
                <a:latin typeface="BIZ UDPゴシック" panose="020B0400000000000000" pitchFamily="50" charset="-128"/>
                <a:ea typeface="BIZ UDPゴシック" panose="020B0400000000000000" pitchFamily="50" charset="-128"/>
              </a:rPr>
              <a:t>」の場合、電源ボタンを長押しします。</a:t>
            </a:r>
          </a:p>
        </p:txBody>
      </p:sp>
    </p:spTree>
    <p:extLst>
      <p:ext uri="{BB962C8B-B14F-4D97-AF65-F5344CB8AC3E}">
        <p14:creationId xmlns:p14="http://schemas.microsoft.com/office/powerpoint/2010/main" val="223901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7D72-A8C9-5428-1802-9BF21BCB8858}"/>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A07F0E8-6D7C-ECD6-1F9B-F100B18ECB1E}"/>
              </a:ext>
            </a:extLst>
          </p:cNvPr>
          <p:cNvSpPr txBox="1"/>
          <p:nvPr/>
        </p:nvSpPr>
        <p:spPr>
          <a:xfrm>
            <a:off x="1231901" y="5428847"/>
            <a:ext cx="3978274" cy="1260473"/>
          </a:xfrm>
          <a:prstGeom prst="rect">
            <a:avLst/>
          </a:prstGeom>
          <a:noFill/>
        </p:spPr>
        <p:txBody>
          <a:bodyPr wrap="square" rtlCol="0">
            <a:spAutoFit/>
          </a:bodyPr>
          <a:lstStyle/>
          <a:p>
            <a:pPr>
              <a:lnSpc>
                <a:spcPct val="107000"/>
              </a:lnSpc>
              <a:spcAft>
                <a:spcPts val="800"/>
              </a:spcAft>
            </a:pPr>
            <a:r>
              <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アプリが、セットアップモードになった</a:t>
            </a:r>
            <a:r>
              <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Echo</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を検出します。</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「同意して続ける」をタップします。</a:t>
            </a:r>
          </a:p>
        </p:txBody>
      </p:sp>
      <p:sp>
        <p:nvSpPr>
          <p:cNvPr id="9" name="テキスト ボックス 8">
            <a:extLst>
              <a:ext uri="{FF2B5EF4-FFF2-40B4-BE49-F238E27FC236}">
                <a16:creationId xmlns:a16="http://schemas.microsoft.com/office/drawing/2014/main" id="{5E1D5EB2-386A-F7B9-CCE8-269DB6959519}"/>
              </a:ext>
            </a:extLst>
          </p:cNvPr>
          <p:cNvSpPr txBox="1"/>
          <p:nvPr/>
        </p:nvSpPr>
        <p:spPr>
          <a:xfrm>
            <a:off x="7222258" y="5687700"/>
            <a:ext cx="3684588" cy="347852"/>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周囲の</a:t>
            </a:r>
            <a:r>
              <a:rPr lang="en-US" altLang="ja-JP" sz="1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WiFi</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ルーターを検索します。</a:t>
            </a:r>
          </a:p>
        </p:txBody>
      </p:sp>
      <p:pic>
        <p:nvPicPr>
          <p:cNvPr id="4" name="図 3">
            <a:extLst>
              <a:ext uri="{FF2B5EF4-FFF2-40B4-BE49-F238E27FC236}">
                <a16:creationId xmlns:a16="http://schemas.microsoft.com/office/drawing/2014/main" id="{C11996C3-AF9B-E052-4B11-06D0E7B781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8703" y="550014"/>
            <a:ext cx="2214795" cy="4793511"/>
          </a:xfrm>
          <a:prstGeom prst="rect">
            <a:avLst/>
          </a:prstGeom>
          <a:noFill/>
          <a:ln>
            <a:noFill/>
          </a:ln>
        </p:spPr>
      </p:pic>
      <p:pic>
        <p:nvPicPr>
          <p:cNvPr id="5" name="図 4">
            <a:extLst>
              <a:ext uri="{FF2B5EF4-FFF2-40B4-BE49-F238E27FC236}">
                <a16:creationId xmlns:a16="http://schemas.microsoft.com/office/drawing/2014/main" id="{AD4E2D8D-BC56-BAD7-DBD7-94773EAA2B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930" y="550015"/>
            <a:ext cx="2214795" cy="4793556"/>
          </a:xfrm>
          <a:prstGeom prst="rect">
            <a:avLst/>
          </a:prstGeom>
          <a:noFill/>
          <a:ln>
            <a:noFill/>
          </a:ln>
        </p:spPr>
      </p:pic>
    </p:spTree>
    <p:extLst>
      <p:ext uri="{BB962C8B-B14F-4D97-AF65-F5344CB8AC3E}">
        <p14:creationId xmlns:p14="http://schemas.microsoft.com/office/powerpoint/2010/main" val="402914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F742D-4A32-CEC3-EFF8-F1718244AFFD}"/>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56005DD-E060-416C-D70A-4D452934749D}"/>
              </a:ext>
            </a:extLst>
          </p:cNvPr>
          <p:cNvSpPr txBox="1"/>
          <p:nvPr/>
        </p:nvSpPr>
        <p:spPr>
          <a:xfrm>
            <a:off x="627643" y="5731675"/>
            <a:ext cx="3380939" cy="644215"/>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周囲の</a:t>
            </a:r>
            <a:r>
              <a:rPr lang="en-US" altLang="ja-JP" sz="1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WiFi</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ルーターの一覧が表示されます。</a:t>
            </a:r>
          </a:p>
        </p:txBody>
      </p:sp>
      <p:sp>
        <p:nvSpPr>
          <p:cNvPr id="9" name="テキスト ボックス 8">
            <a:extLst>
              <a:ext uri="{FF2B5EF4-FFF2-40B4-BE49-F238E27FC236}">
                <a16:creationId xmlns:a16="http://schemas.microsoft.com/office/drawing/2014/main" id="{6DCD5606-FEE0-10AB-CCB3-3081A342842E}"/>
              </a:ext>
            </a:extLst>
          </p:cNvPr>
          <p:cNvSpPr txBox="1"/>
          <p:nvPr/>
        </p:nvSpPr>
        <p:spPr>
          <a:xfrm>
            <a:off x="4495800" y="5689738"/>
            <a:ext cx="3684588" cy="667747"/>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接続する</a:t>
            </a:r>
            <a:r>
              <a:rPr lang="en-US" altLang="ja-JP" sz="1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WiFi</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ルーターを選んで、パスワードを入力して接続します。</a:t>
            </a:r>
          </a:p>
        </p:txBody>
      </p:sp>
      <p:pic>
        <p:nvPicPr>
          <p:cNvPr id="2" name="図 1">
            <a:extLst>
              <a:ext uri="{FF2B5EF4-FFF2-40B4-BE49-F238E27FC236}">
                <a16:creationId xmlns:a16="http://schemas.microsoft.com/office/drawing/2014/main" id="{F32E54D5-0DC5-5496-E75A-B9A964E420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720" y="518524"/>
            <a:ext cx="2375686" cy="5141364"/>
          </a:xfrm>
          <a:prstGeom prst="rect">
            <a:avLst/>
          </a:prstGeom>
          <a:noFill/>
          <a:ln>
            <a:noFill/>
          </a:ln>
        </p:spPr>
      </p:pic>
      <p:pic>
        <p:nvPicPr>
          <p:cNvPr id="3" name="図 2">
            <a:extLst>
              <a:ext uri="{FF2B5EF4-FFF2-40B4-BE49-F238E27FC236}">
                <a16:creationId xmlns:a16="http://schemas.microsoft.com/office/drawing/2014/main" id="{AA24F436-C05D-F602-2262-5BD83E1396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298" y="518524"/>
            <a:ext cx="2375403" cy="5141364"/>
          </a:xfrm>
          <a:prstGeom prst="rect">
            <a:avLst/>
          </a:prstGeom>
          <a:noFill/>
          <a:ln>
            <a:noFill/>
          </a:ln>
        </p:spPr>
      </p:pic>
      <p:pic>
        <p:nvPicPr>
          <p:cNvPr id="6" name="図 5">
            <a:extLst>
              <a:ext uri="{FF2B5EF4-FFF2-40B4-BE49-F238E27FC236}">
                <a16:creationId xmlns:a16="http://schemas.microsoft.com/office/drawing/2014/main" id="{129EE036-75AE-5F11-CE83-648DF84DEF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8075" y="461143"/>
            <a:ext cx="2402205" cy="5198745"/>
          </a:xfrm>
          <a:prstGeom prst="rect">
            <a:avLst/>
          </a:prstGeom>
          <a:noFill/>
          <a:ln>
            <a:noFill/>
          </a:ln>
        </p:spPr>
      </p:pic>
      <p:sp>
        <p:nvSpPr>
          <p:cNvPr id="7" name="テキスト ボックス 6">
            <a:extLst>
              <a:ext uri="{FF2B5EF4-FFF2-40B4-BE49-F238E27FC236}">
                <a16:creationId xmlns:a16="http://schemas.microsoft.com/office/drawing/2014/main" id="{F478B09E-D25A-578A-0FE6-ED45A3C9284E}"/>
              </a:ext>
            </a:extLst>
          </p:cNvPr>
          <p:cNvSpPr txBox="1"/>
          <p:nvPr/>
        </p:nvSpPr>
        <p:spPr>
          <a:xfrm>
            <a:off x="8345488" y="5729110"/>
            <a:ext cx="3684588" cy="667747"/>
          </a:xfrm>
          <a:prstGeom prst="rect">
            <a:avLst/>
          </a:prstGeom>
          <a:noFill/>
        </p:spPr>
        <p:txBody>
          <a:bodyPr wrap="square" rtlCol="0">
            <a:spAutoFit/>
          </a:bodyPr>
          <a:lstStyle/>
          <a:p>
            <a:pPr>
              <a:lnSpc>
                <a:spcPct val="107000"/>
              </a:lnSpc>
              <a:spcAft>
                <a:spcPts val="800"/>
              </a:spcAft>
            </a:pPr>
            <a:r>
              <a:rPr lang="en-US" altLang="ja-JP" sz="1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WiFi</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ルーターに接続が完了します。</a:t>
            </a:r>
            <a:b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「次へ」をタップします。</a:t>
            </a:r>
          </a:p>
        </p:txBody>
      </p:sp>
      <p:sp>
        <p:nvSpPr>
          <p:cNvPr id="4" name="テキスト ボックス 3">
            <a:extLst>
              <a:ext uri="{FF2B5EF4-FFF2-40B4-BE49-F238E27FC236}">
                <a16:creationId xmlns:a16="http://schemas.microsoft.com/office/drawing/2014/main" id="{ECC59371-1439-B961-0B95-6B6C46516D37}"/>
              </a:ext>
            </a:extLst>
          </p:cNvPr>
          <p:cNvSpPr txBox="1"/>
          <p:nvPr/>
        </p:nvSpPr>
        <p:spPr>
          <a:xfrm>
            <a:off x="5057776" y="1704975"/>
            <a:ext cx="914400" cy="76200"/>
          </a:xfrm>
          <a:prstGeom prst="rect">
            <a:avLst/>
          </a:prstGeom>
          <a:solidFill>
            <a:schemeClr val="tx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307222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9F854-E619-DD42-35DE-0FC484CAB514}"/>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2CD2B79-5E74-A75A-2F61-831982631331}"/>
              </a:ext>
            </a:extLst>
          </p:cNvPr>
          <p:cNvSpPr txBox="1"/>
          <p:nvPr/>
        </p:nvSpPr>
        <p:spPr>
          <a:xfrm>
            <a:off x="1625600" y="5779117"/>
            <a:ext cx="3684588" cy="667747"/>
          </a:xfrm>
          <a:prstGeom prst="rect">
            <a:avLst/>
          </a:prstGeom>
          <a:noFill/>
        </p:spPr>
        <p:txBody>
          <a:bodyPr wrap="square" rtlCol="0">
            <a:spAutoFit/>
          </a:bodyPr>
          <a:lstStyle/>
          <a:p>
            <a:pPr>
              <a:lnSpc>
                <a:spcPct val="107000"/>
              </a:lnSpc>
              <a:spcAft>
                <a:spcPts val="80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Alexa</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の言語は日本語を選びます。</a:t>
            </a:r>
            <a:b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「次へ」をタップします。</a:t>
            </a:r>
          </a:p>
        </p:txBody>
      </p:sp>
      <p:pic>
        <p:nvPicPr>
          <p:cNvPr id="5" name="図 4">
            <a:extLst>
              <a:ext uri="{FF2B5EF4-FFF2-40B4-BE49-F238E27FC236}">
                <a16:creationId xmlns:a16="http://schemas.microsoft.com/office/drawing/2014/main" id="{34E06296-ADD1-BEDC-8CCE-0B971EB39C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249" y="526676"/>
            <a:ext cx="2371090" cy="5131435"/>
          </a:xfrm>
          <a:prstGeom prst="rect">
            <a:avLst/>
          </a:prstGeom>
          <a:noFill/>
          <a:ln>
            <a:noFill/>
          </a:ln>
        </p:spPr>
      </p:pic>
      <p:pic>
        <p:nvPicPr>
          <p:cNvPr id="6" name="図 5">
            <a:extLst>
              <a:ext uri="{FF2B5EF4-FFF2-40B4-BE49-F238E27FC236}">
                <a16:creationId xmlns:a16="http://schemas.microsoft.com/office/drawing/2014/main" id="{EC6E756F-98C2-0AEC-7755-A6EEEFDF7A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913" y="526676"/>
            <a:ext cx="2426722" cy="5252441"/>
          </a:xfrm>
          <a:prstGeom prst="rect">
            <a:avLst/>
          </a:prstGeom>
          <a:noFill/>
          <a:ln>
            <a:noFill/>
          </a:ln>
        </p:spPr>
      </p:pic>
      <p:sp>
        <p:nvSpPr>
          <p:cNvPr id="7" name="テキスト ボックス 6">
            <a:extLst>
              <a:ext uri="{FF2B5EF4-FFF2-40B4-BE49-F238E27FC236}">
                <a16:creationId xmlns:a16="http://schemas.microsoft.com/office/drawing/2014/main" id="{37BFDB95-4DAE-429A-C63F-D148EAAA732C}"/>
              </a:ext>
            </a:extLst>
          </p:cNvPr>
          <p:cNvSpPr txBox="1"/>
          <p:nvPr/>
        </p:nvSpPr>
        <p:spPr>
          <a:xfrm>
            <a:off x="6465454" y="5779117"/>
            <a:ext cx="4363319" cy="667747"/>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マート</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スピーカーの位置を選び、「次へ」をタップします（スキップも可）。</a:t>
            </a:r>
          </a:p>
        </p:txBody>
      </p:sp>
    </p:spTree>
    <p:extLst>
      <p:ext uri="{BB962C8B-B14F-4D97-AF65-F5344CB8AC3E}">
        <p14:creationId xmlns:p14="http://schemas.microsoft.com/office/powerpoint/2010/main" val="114705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94D12-84FB-9653-18F1-51B6DFE0D0F1}"/>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0B13D27E-D432-A37E-3B2F-501394615A3B}"/>
              </a:ext>
            </a:extLst>
          </p:cNvPr>
          <p:cNvSpPr txBox="1"/>
          <p:nvPr/>
        </p:nvSpPr>
        <p:spPr>
          <a:xfrm>
            <a:off x="1587499" y="5925820"/>
            <a:ext cx="3871191" cy="667747"/>
          </a:xfrm>
          <a:prstGeom prst="rect">
            <a:avLst/>
          </a:prstGeom>
          <a:noFill/>
        </p:spPr>
        <p:txBody>
          <a:bodyPr wrap="square" rtlCol="0">
            <a:spAutoFit/>
          </a:bodyPr>
          <a:lstStyle/>
          <a:p>
            <a:pPr>
              <a:lnSpc>
                <a:spcPct val="107000"/>
              </a:lnSpc>
              <a:spcAft>
                <a:spcPts val="800"/>
              </a:spcAft>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スマート</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スピーカーの設定が完了します。「始める」をタップします。</a:t>
            </a:r>
          </a:p>
        </p:txBody>
      </p:sp>
      <p:pic>
        <p:nvPicPr>
          <p:cNvPr id="3" name="図 2">
            <a:extLst>
              <a:ext uri="{FF2B5EF4-FFF2-40B4-BE49-F238E27FC236}">
                <a16:creationId xmlns:a16="http://schemas.microsoft.com/office/drawing/2014/main" id="{DC061B87-777E-9E09-FE03-E8DD20F95B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247" y="433868"/>
            <a:ext cx="2494915" cy="5399314"/>
          </a:xfrm>
          <a:prstGeom prst="rect">
            <a:avLst/>
          </a:prstGeom>
          <a:noFill/>
          <a:ln>
            <a:noFill/>
          </a:ln>
        </p:spPr>
      </p:pic>
      <p:pic>
        <p:nvPicPr>
          <p:cNvPr id="6" name="図 5">
            <a:extLst>
              <a:ext uri="{FF2B5EF4-FFF2-40B4-BE49-F238E27FC236}">
                <a16:creationId xmlns:a16="http://schemas.microsoft.com/office/drawing/2014/main" id="{56E710C2-D546-A50E-F417-DBB7DF7825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242" y="433868"/>
            <a:ext cx="2494911" cy="5399314"/>
          </a:xfrm>
          <a:prstGeom prst="rect">
            <a:avLst/>
          </a:prstGeom>
          <a:noFill/>
          <a:ln>
            <a:noFill/>
          </a:ln>
        </p:spPr>
      </p:pic>
      <p:sp>
        <p:nvSpPr>
          <p:cNvPr id="11" name="テキスト ボックス 10">
            <a:extLst>
              <a:ext uri="{FF2B5EF4-FFF2-40B4-BE49-F238E27FC236}">
                <a16:creationId xmlns:a16="http://schemas.microsoft.com/office/drawing/2014/main" id="{76F715E0-8A33-4208-DCD7-3EAC760ECBD4}"/>
              </a:ext>
            </a:extLst>
          </p:cNvPr>
          <p:cNvSpPr txBox="1"/>
          <p:nvPr/>
        </p:nvSpPr>
        <p:spPr>
          <a:xfrm>
            <a:off x="7067550" y="5925820"/>
            <a:ext cx="3994150" cy="667747"/>
          </a:xfrm>
          <a:prstGeom prst="rect">
            <a:avLst/>
          </a:prstGeom>
          <a:noFill/>
        </p:spPr>
        <p:txBody>
          <a:bodyPr wrap="square" rtlCol="0">
            <a:spAutoFit/>
          </a:bodyPr>
          <a:lstStyle/>
          <a:p>
            <a:pPr>
              <a:lnSpc>
                <a:spcPct val="107000"/>
              </a:lnSpc>
              <a:spcAft>
                <a:spcPts val="800"/>
              </a:spcAft>
            </a:pPr>
            <a:r>
              <a:rPr lang="en-US"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アプリの「デバイス」の画面に</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Echo Dot</a:t>
            </a:r>
            <a:r>
              <a:rPr lang="ja-JP" alt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が登録されます。</a:t>
            </a:r>
          </a:p>
        </p:txBody>
      </p:sp>
      <p:sp>
        <p:nvSpPr>
          <p:cNvPr id="2" name="テキスト ボックス 1">
            <a:extLst>
              <a:ext uri="{FF2B5EF4-FFF2-40B4-BE49-F238E27FC236}">
                <a16:creationId xmlns:a16="http://schemas.microsoft.com/office/drawing/2014/main" id="{F7C115AC-7A31-8DC6-5412-518F4742A4A2}"/>
              </a:ext>
            </a:extLst>
          </p:cNvPr>
          <p:cNvSpPr txBox="1"/>
          <p:nvPr/>
        </p:nvSpPr>
        <p:spPr>
          <a:xfrm>
            <a:off x="7972426" y="2381250"/>
            <a:ext cx="457199" cy="66674"/>
          </a:xfrm>
          <a:prstGeom prst="rect">
            <a:avLst/>
          </a:prstGeom>
          <a:solidFill>
            <a:schemeClr val="tx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240779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F829D-A2A4-3C12-37C6-ED6A20F41697}"/>
              </a:ext>
            </a:extLst>
          </p:cNvPr>
          <p:cNvSpPr>
            <a:spLocks noGrp="1"/>
          </p:cNvSpPr>
          <p:nvPr>
            <p:ph type="title"/>
          </p:nvPr>
        </p:nvSpPr>
        <p:spPr>
          <a:xfrm>
            <a:off x="1373908" y="660688"/>
            <a:ext cx="9294091" cy="1389784"/>
          </a:xfrm>
        </p:spPr>
        <p:txBody>
          <a:bodyPr>
            <a:normAutofit fontScale="90000"/>
          </a:bodyPr>
          <a:lstStyle/>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スマート</a:t>
            </a:r>
            <a:r>
              <a:rPr lang="ja-JP"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スピーカーで「サピエ図書館</a:t>
            </a: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スキルを</a:t>
            </a:r>
            <a:br>
              <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使うために</a:t>
            </a: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必要な</a:t>
            </a:r>
            <a:r>
              <a:rPr lang="ja-JP"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準備</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8EA01B8A-94FD-48C2-2AD6-6F5B03BB63AE}"/>
              </a:ext>
            </a:extLst>
          </p:cNvPr>
          <p:cNvSpPr>
            <a:spLocks noGrp="1"/>
          </p:cNvSpPr>
          <p:nvPr>
            <p:ph idx="1"/>
          </p:nvPr>
        </p:nvSpPr>
        <p:spPr>
          <a:xfrm>
            <a:off x="1373907" y="2363740"/>
            <a:ext cx="9014693" cy="3706860"/>
          </a:xfrm>
        </p:spPr>
        <p:txBody>
          <a:bodyPr>
            <a:normAutofit lnSpcReduction="10000"/>
          </a:bodyPr>
          <a:lstStyle/>
          <a:p>
            <a:pPr>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・インターネットと</a:t>
            </a:r>
            <a:r>
              <a:rPr lang="en-US" altLang="ja-JP" sz="20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WiFi</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（無線）環境</a:t>
            </a:r>
          </a:p>
          <a:p>
            <a:pPr>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会員登録（アカウント作成）</a:t>
            </a:r>
          </a:p>
          <a:p>
            <a:pPr>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・サピエ会員登録</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07000"/>
              </a:lnSpc>
              <a:spcAft>
                <a:spcPts val="800"/>
              </a:spcAft>
              <a:buNone/>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 「サピエ図書館」</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スキル利用申し込み</a:t>
            </a:r>
            <a:endPar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やタブレット</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アプリをインストールする</a:t>
            </a:r>
          </a:p>
          <a:p>
            <a:pPr>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アカウントで</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アプリにログインする</a:t>
            </a:r>
          </a:p>
          <a:p>
            <a:pPr>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アプリに</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スマート</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スピーカー（</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Echo</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）を登録する</a:t>
            </a:r>
          </a:p>
          <a:p>
            <a:pPr>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アプリにサピエ図書館スキルを登録する</a:t>
            </a:r>
          </a:p>
          <a:p>
            <a:pPr marL="0" indent="0">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サピエ図書館</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スキルにサピエの</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とパスワードを入力する（アカウントリンク）</a:t>
            </a:r>
          </a:p>
          <a:p>
            <a:endParaRPr kumimoji="1" lang="ja-JP" altLang="en-US" dirty="0"/>
          </a:p>
        </p:txBody>
      </p:sp>
    </p:spTree>
    <p:extLst>
      <p:ext uri="{BB962C8B-B14F-4D97-AF65-F5344CB8AC3E}">
        <p14:creationId xmlns:p14="http://schemas.microsoft.com/office/powerpoint/2010/main" val="304736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747B6-0942-47E7-05C0-6C043471056D}"/>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DE3D8AB-4126-4C56-E0FB-C43E134FDD7B}"/>
              </a:ext>
            </a:extLst>
          </p:cNvPr>
          <p:cNvSpPr txBox="1"/>
          <p:nvPr/>
        </p:nvSpPr>
        <p:spPr>
          <a:xfrm>
            <a:off x="864281" y="5610789"/>
            <a:ext cx="3554704" cy="964110"/>
          </a:xfrm>
          <a:prstGeom prst="rect">
            <a:avLst/>
          </a:prstGeom>
          <a:noFill/>
        </p:spPr>
        <p:txBody>
          <a:bodyPr wrap="square" rtlCol="0">
            <a:spAutoFit/>
          </a:bodyPr>
          <a:lstStyle/>
          <a:p>
            <a:pPr>
              <a:lnSpc>
                <a:spcPct val="107000"/>
              </a:lnSpc>
              <a:spcAft>
                <a:spcPts val="80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Echo Dot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をタップすると、状態表示画面になります。右上の歯車（設定画面）をタップします。</a:t>
            </a:r>
          </a:p>
        </p:txBody>
      </p:sp>
      <p:sp>
        <p:nvSpPr>
          <p:cNvPr id="11" name="テキスト ボックス 10">
            <a:extLst>
              <a:ext uri="{FF2B5EF4-FFF2-40B4-BE49-F238E27FC236}">
                <a16:creationId xmlns:a16="http://schemas.microsoft.com/office/drawing/2014/main" id="{58907895-D9AA-BA34-A931-5A4E0CD2766F}"/>
              </a:ext>
            </a:extLst>
          </p:cNvPr>
          <p:cNvSpPr txBox="1"/>
          <p:nvPr/>
        </p:nvSpPr>
        <p:spPr>
          <a:xfrm>
            <a:off x="4662196" y="5758970"/>
            <a:ext cx="3364204" cy="667747"/>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設定項目から「サウンド」を選択します。</a:t>
            </a:r>
          </a:p>
        </p:txBody>
      </p:sp>
      <p:pic>
        <p:nvPicPr>
          <p:cNvPr id="2" name="図 1">
            <a:extLst>
              <a:ext uri="{FF2B5EF4-FFF2-40B4-BE49-F238E27FC236}">
                <a16:creationId xmlns:a16="http://schemas.microsoft.com/office/drawing/2014/main" id="{B29041FB-75DC-7AB2-FB1A-528A464C73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1" y="276932"/>
            <a:ext cx="2413064" cy="5222168"/>
          </a:xfrm>
          <a:prstGeom prst="rect">
            <a:avLst/>
          </a:prstGeom>
          <a:noFill/>
          <a:ln>
            <a:noFill/>
          </a:ln>
        </p:spPr>
      </p:pic>
      <p:pic>
        <p:nvPicPr>
          <p:cNvPr id="4" name="図 3">
            <a:extLst>
              <a:ext uri="{FF2B5EF4-FFF2-40B4-BE49-F238E27FC236}">
                <a16:creationId xmlns:a16="http://schemas.microsoft.com/office/drawing/2014/main" id="{8E26832B-AC56-E095-25DF-4B9BFC46EB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670" y="276932"/>
            <a:ext cx="2412659" cy="5222168"/>
          </a:xfrm>
          <a:prstGeom prst="rect">
            <a:avLst/>
          </a:prstGeom>
          <a:noFill/>
          <a:ln>
            <a:noFill/>
          </a:ln>
        </p:spPr>
      </p:pic>
      <p:pic>
        <p:nvPicPr>
          <p:cNvPr id="5" name="図 4">
            <a:extLst>
              <a:ext uri="{FF2B5EF4-FFF2-40B4-BE49-F238E27FC236}">
                <a16:creationId xmlns:a16="http://schemas.microsoft.com/office/drawing/2014/main" id="{2AD1AA16-0979-5E9D-7F12-397217BFEC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1301" y="276932"/>
            <a:ext cx="2413065" cy="5223103"/>
          </a:xfrm>
          <a:prstGeom prst="rect">
            <a:avLst/>
          </a:prstGeom>
          <a:noFill/>
          <a:ln>
            <a:noFill/>
          </a:ln>
        </p:spPr>
      </p:pic>
      <p:sp>
        <p:nvSpPr>
          <p:cNvPr id="7" name="テキスト ボックス 6">
            <a:extLst>
              <a:ext uri="{FF2B5EF4-FFF2-40B4-BE49-F238E27FC236}">
                <a16:creationId xmlns:a16="http://schemas.microsoft.com/office/drawing/2014/main" id="{1EE78282-4BD9-B3AF-341F-84218C426F26}"/>
              </a:ext>
            </a:extLst>
          </p:cNvPr>
          <p:cNvSpPr txBox="1"/>
          <p:nvPr/>
        </p:nvSpPr>
        <p:spPr>
          <a:xfrm>
            <a:off x="8458798" y="5630403"/>
            <a:ext cx="3123602" cy="964110"/>
          </a:xfrm>
          <a:prstGeom prst="rect">
            <a:avLst/>
          </a:prstGeom>
          <a:noFill/>
        </p:spPr>
        <p:txBody>
          <a:bodyPr wrap="square" rtlCol="0">
            <a:spAutoFit/>
          </a:bodyPr>
          <a:lstStyle/>
          <a:p>
            <a:pPr>
              <a:lnSpc>
                <a:spcPct val="107000"/>
              </a:lnSpc>
              <a:spcAft>
                <a:spcPts val="800"/>
              </a:spcAft>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リクエスト音の</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「リクエスト開始時」と「リクエスト終了時」をオンにします。</a:t>
            </a:r>
          </a:p>
        </p:txBody>
      </p:sp>
      <p:sp>
        <p:nvSpPr>
          <p:cNvPr id="3" name="テキスト ボックス 2">
            <a:extLst>
              <a:ext uri="{FF2B5EF4-FFF2-40B4-BE49-F238E27FC236}">
                <a16:creationId xmlns:a16="http://schemas.microsoft.com/office/drawing/2014/main" id="{5C5FE51D-274C-3EC1-2180-472D95F51D26}"/>
              </a:ext>
            </a:extLst>
          </p:cNvPr>
          <p:cNvSpPr txBox="1"/>
          <p:nvPr/>
        </p:nvSpPr>
        <p:spPr>
          <a:xfrm>
            <a:off x="1638554" y="4467225"/>
            <a:ext cx="457199" cy="66674"/>
          </a:xfrm>
          <a:prstGeom prst="rect">
            <a:avLst/>
          </a:prstGeom>
          <a:solidFill>
            <a:schemeClr val="tx1"/>
          </a:solidFill>
        </p:spPr>
        <p:txBody>
          <a:bodyPr wrap="squar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546BA49B-6F87-FC64-90DE-F172FFB872F7}"/>
              </a:ext>
            </a:extLst>
          </p:cNvPr>
          <p:cNvSpPr txBox="1"/>
          <p:nvPr/>
        </p:nvSpPr>
        <p:spPr>
          <a:xfrm>
            <a:off x="1819276" y="2009774"/>
            <a:ext cx="590802" cy="142875"/>
          </a:xfrm>
          <a:prstGeom prst="rect">
            <a:avLst/>
          </a:prstGeom>
          <a:solidFill>
            <a:schemeClr val="tx1"/>
          </a:solidFill>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9DF8ECB7-A1FA-F4C2-8C16-3220654BEE54}"/>
              </a:ext>
            </a:extLst>
          </p:cNvPr>
          <p:cNvSpPr txBox="1"/>
          <p:nvPr/>
        </p:nvSpPr>
        <p:spPr>
          <a:xfrm>
            <a:off x="4889670" y="3752849"/>
            <a:ext cx="1701630" cy="66675"/>
          </a:xfrm>
          <a:prstGeom prst="rect">
            <a:avLst/>
          </a:prstGeom>
          <a:solidFill>
            <a:schemeClr val="tx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88134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1D08-6558-9448-0B2B-3D69144491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1B7A6E-9444-5979-DC46-80E145E4F88B}"/>
              </a:ext>
            </a:extLst>
          </p:cNvPr>
          <p:cNvSpPr>
            <a:spLocks noGrp="1"/>
          </p:cNvSpPr>
          <p:nvPr>
            <p:ph type="title"/>
          </p:nvPr>
        </p:nvSpPr>
        <p:spPr>
          <a:xfrm>
            <a:off x="685801" y="609600"/>
            <a:ext cx="7219949" cy="1456267"/>
          </a:xfrm>
        </p:spPr>
        <p:txBody>
          <a:bodyPr>
            <a:normAutofit/>
          </a:bodyPr>
          <a:lstStyle/>
          <a:p>
            <a:r>
              <a:rPr kumimoji="1" lang="en-US" altLang="ja-JP" cap="none" dirty="0">
                <a:latin typeface="BIZ UDPゴシック" panose="020B0400000000000000" pitchFamily="50" charset="-128"/>
                <a:ea typeface="BIZ UDPゴシック" panose="020B0400000000000000" pitchFamily="50" charset="-128"/>
              </a:rPr>
              <a:t>Amazon Alexa</a:t>
            </a:r>
            <a:r>
              <a:rPr kumimoji="1" lang="ja-JP" altLang="en-US" cap="none" dirty="0">
                <a:latin typeface="BIZ UDPゴシック" panose="020B0400000000000000" pitchFamily="50" charset="-128"/>
                <a:ea typeface="BIZ UDPゴシック" panose="020B0400000000000000" pitchFamily="50" charset="-128"/>
              </a:rPr>
              <a:t>アプリに</a:t>
            </a:r>
            <a:br>
              <a:rPr kumimoji="1" lang="en-US" altLang="ja-JP" cap="none" dirty="0">
                <a:latin typeface="BIZ UDPゴシック" panose="020B0400000000000000" pitchFamily="50" charset="-128"/>
                <a:ea typeface="BIZ UDPゴシック" panose="020B0400000000000000" pitchFamily="50" charset="-128"/>
              </a:rPr>
            </a:br>
            <a:r>
              <a:rPr kumimoji="1" lang="ja-JP" altLang="en-US" cap="none" dirty="0">
                <a:latin typeface="BIZ UDPゴシック" panose="020B0400000000000000" pitchFamily="50" charset="-128"/>
                <a:ea typeface="BIZ UDPゴシック" panose="020B0400000000000000" pitchFamily="50" charset="-128"/>
              </a:rPr>
              <a:t>「サピエ図書館」スキルを登録する</a:t>
            </a:r>
            <a:endParaRPr kumimoji="1" lang="ja-JP" altLang="en-US" dirty="0"/>
          </a:p>
        </p:txBody>
      </p:sp>
      <p:sp>
        <p:nvSpPr>
          <p:cNvPr id="3" name="コンテンツ プレースホルダー 2">
            <a:extLst>
              <a:ext uri="{FF2B5EF4-FFF2-40B4-BE49-F238E27FC236}">
                <a16:creationId xmlns:a16="http://schemas.microsoft.com/office/drawing/2014/main" id="{066297CA-B37D-1496-910B-42FFEFDA06BB}"/>
              </a:ext>
            </a:extLst>
          </p:cNvPr>
          <p:cNvSpPr>
            <a:spLocks noGrp="1"/>
          </p:cNvSpPr>
          <p:nvPr>
            <p:ph idx="1"/>
          </p:nvPr>
        </p:nvSpPr>
        <p:spPr>
          <a:xfrm>
            <a:off x="685801" y="2142067"/>
            <a:ext cx="10131425" cy="1960033"/>
          </a:xfrm>
        </p:spPr>
        <p:txBody>
          <a:bodyPr>
            <a:normAutofit/>
          </a:bodyPr>
          <a:lstStyle/>
          <a:p>
            <a:pPr marL="0" indent="0">
              <a:buNone/>
            </a:pPr>
            <a:r>
              <a:rPr kumimoji="1" lang="en-US" altLang="ja-JP" sz="2400" dirty="0">
                <a:latin typeface="BIZ UDPゴシック" panose="020B0400000000000000" pitchFamily="50" charset="-128"/>
                <a:ea typeface="BIZ UDPゴシック" panose="020B0400000000000000" pitchFamily="50" charset="-128"/>
              </a:rPr>
              <a:t>Amazon Alexa</a:t>
            </a:r>
            <a:r>
              <a:rPr kumimoji="1" lang="ja-JP" altLang="en-US" sz="2400" dirty="0">
                <a:latin typeface="BIZ UDPゴシック" panose="020B0400000000000000" pitchFamily="50" charset="-128"/>
                <a:ea typeface="BIZ UDPゴシック" panose="020B0400000000000000" pitchFamily="50" charset="-128"/>
              </a:rPr>
              <a:t>アプリで「サピエ図書館」を検索して</a:t>
            </a:r>
            <a:r>
              <a:rPr lang="ja-JP" altLang="en-US" sz="2400" dirty="0">
                <a:latin typeface="BIZ UDPゴシック" panose="020B0400000000000000" pitchFamily="50" charset="-128"/>
                <a:ea typeface="BIZ UDPゴシック" panose="020B0400000000000000" pitchFamily="50" charset="-128"/>
              </a:rPr>
              <a:t>登録</a:t>
            </a:r>
            <a:r>
              <a:rPr kumimoji="1" lang="ja-JP" altLang="en-US" sz="2400" dirty="0">
                <a:latin typeface="BIZ UDPゴシック" panose="020B0400000000000000" pitchFamily="50" charset="-128"/>
                <a:ea typeface="BIZ UDPゴシック" panose="020B0400000000000000" pitchFamily="50" charset="-128"/>
              </a:rPr>
              <a:t>します。</a:t>
            </a:r>
          </a:p>
        </p:txBody>
      </p:sp>
    </p:spTree>
    <p:extLst>
      <p:ext uri="{BB962C8B-B14F-4D97-AF65-F5344CB8AC3E}">
        <p14:creationId xmlns:p14="http://schemas.microsoft.com/office/powerpoint/2010/main" val="30884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484F6-B94A-8A51-C227-3839EB11110E}"/>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5EF559B-A9B9-049A-4C32-30F4141AED5E}"/>
              </a:ext>
            </a:extLst>
          </p:cNvPr>
          <p:cNvSpPr txBox="1"/>
          <p:nvPr/>
        </p:nvSpPr>
        <p:spPr>
          <a:xfrm>
            <a:off x="1587500" y="5925820"/>
            <a:ext cx="3684588" cy="667747"/>
          </a:xfrm>
          <a:prstGeom prst="rect">
            <a:avLst/>
          </a:prstGeom>
          <a:noFill/>
        </p:spPr>
        <p:txBody>
          <a:bodyPr wrap="square" rtlCol="0">
            <a:spAutoFit/>
          </a:bodyPr>
          <a:lstStyle/>
          <a:p>
            <a:pPr>
              <a:lnSpc>
                <a:spcPct val="107000"/>
              </a:lnSpc>
              <a:spcAft>
                <a:spcPts val="80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アプリを開き、画面右下の「その他」をタップします。</a:t>
            </a:r>
          </a:p>
        </p:txBody>
      </p:sp>
      <p:sp>
        <p:nvSpPr>
          <p:cNvPr id="11" name="テキスト ボックス 10">
            <a:extLst>
              <a:ext uri="{FF2B5EF4-FFF2-40B4-BE49-F238E27FC236}">
                <a16:creationId xmlns:a16="http://schemas.microsoft.com/office/drawing/2014/main" id="{E7B0AB70-5EA8-EC09-1C36-E86B3E62319F}"/>
              </a:ext>
            </a:extLst>
          </p:cNvPr>
          <p:cNvSpPr txBox="1"/>
          <p:nvPr/>
        </p:nvSpPr>
        <p:spPr>
          <a:xfrm>
            <a:off x="6807201" y="6074001"/>
            <a:ext cx="3958936" cy="347852"/>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「スキル・ゲーム」をタップします。</a:t>
            </a:r>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F9CE32FB-9C27-4D18-A3AF-7001FA6C2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984" y="584402"/>
            <a:ext cx="2406650" cy="5208905"/>
          </a:xfrm>
          <a:prstGeom prst="rect">
            <a:avLst/>
          </a:prstGeom>
          <a:noFill/>
          <a:ln>
            <a:noFill/>
          </a:ln>
        </p:spPr>
      </p:pic>
      <p:pic>
        <p:nvPicPr>
          <p:cNvPr id="4" name="図 3">
            <a:extLst>
              <a:ext uri="{FF2B5EF4-FFF2-40B4-BE49-F238E27FC236}">
                <a16:creationId xmlns:a16="http://schemas.microsoft.com/office/drawing/2014/main" id="{0B45266F-EB4C-9791-1510-DF594E71DA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192" y="584402"/>
            <a:ext cx="2379980" cy="5151120"/>
          </a:xfrm>
          <a:prstGeom prst="rect">
            <a:avLst/>
          </a:prstGeom>
          <a:noFill/>
          <a:ln>
            <a:noFill/>
          </a:ln>
        </p:spPr>
      </p:pic>
    </p:spTree>
    <p:extLst>
      <p:ext uri="{BB962C8B-B14F-4D97-AF65-F5344CB8AC3E}">
        <p14:creationId xmlns:p14="http://schemas.microsoft.com/office/powerpoint/2010/main" val="173267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82BF-5F9F-769D-4939-5ED70836410C}"/>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9728CD5-442D-6CC4-7239-5BC0243918D1}"/>
              </a:ext>
            </a:extLst>
          </p:cNvPr>
          <p:cNvSpPr txBox="1"/>
          <p:nvPr/>
        </p:nvSpPr>
        <p:spPr>
          <a:xfrm>
            <a:off x="544945" y="5708096"/>
            <a:ext cx="3785755" cy="644215"/>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画面上部の「</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Alexa</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スキルを検索」に「サピエ」と入力して検索します。</a:t>
            </a:r>
          </a:p>
        </p:txBody>
      </p:sp>
      <p:sp>
        <p:nvSpPr>
          <p:cNvPr id="9" name="テキスト ボックス 8">
            <a:extLst>
              <a:ext uri="{FF2B5EF4-FFF2-40B4-BE49-F238E27FC236}">
                <a16:creationId xmlns:a16="http://schemas.microsoft.com/office/drawing/2014/main" id="{8F6AF7A4-676C-FE46-9FC8-6F777C6CF880}"/>
              </a:ext>
            </a:extLst>
          </p:cNvPr>
          <p:cNvSpPr txBox="1"/>
          <p:nvPr/>
        </p:nvSpPr>
        <p:spPr>
          <a:xfrm>
            <a:off x="4756944" y="5698883"/>
            <a:ext cx="3162300" cy="964110"/>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検索結果に「サピエ図書館</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スキルが表示されるので、タップします。</a:t>
            </a:r>
          </a:p>
        </p:txBody>
      </p:sp>
      <p:sp>
        <p:nvSpPr>
          <p:cNvPr id="7" name="テキスト ボックス 6">
            <a:extLst>
              <a:ext uri="{FF2B5EF4-FFF2-40B4-BE49-F238E27FC236}">
                <a16:creationId xmlns:a16="http://schemas.microsoft.com/office/drawing/2014/main" id="{9E31F051-2CA5-577D-1DB7-E0CC1B8FEAC8}"/>
              </a:ext>
            </a:extLst>
          </p:cNvPr>
          <p:cNvSpPr txBox="1"/>
          <p:nvPr/>
        </p:nvSpPr>
        <p:spPr>
          <a:xfrm>
            <a:off x="8345488" y="5698883"/>
            <a:ext cx="3684588" cy="644215"/>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「サピエ図書館」スキルの画面が表示されます。「開始」をタップします。</a:t>
            </a:r>
          </a:p>
        </p:txBody>
      </p:sp>
      <p:pic>
        <p:nvPicPr>
          <p:cNvPr id="4" name="図 3">
            <a:extLst>
              <a:ext uri="{FF2B5EF4-FFF2-40B4-BE49-F238E27FC236}">
                <a16:creationId xmlns:a16="http://schemas.microsoft.com/office/drawing/2014/main" id="{2325CAE0-B832-39FA-10C5-7CD669BBF3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629" y="483503"/>
            <a:ext cx="2312670" cy="5005070"/>
          </a:xfrm>
          <a:prstGeom prst="rect">
            <a:avLst/>
          </a:prstGeom>
          <a:noFill/>
          <a:ln>
            <a:noFill/>
          </a:ln>
        </p:spPr>
      </p:pic>
      <p:pic>
        <p:nvPicPr>
          <p:cNvPr id="5" name="図 4">
            <a:extLst>
              <a:ext uri="{FF2B5EF4-FFF2-40B4-BE49-F238E27FC236}">
                <a16:creationId xmlns:a16="http://schemas.microsoft.com/office/drawing/2014/main" id="{F6D83AD2-D666-C023-4569-28BF74AC31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390" y="483503"/>
            <a:ext cx="2286000" cy="4947285"/>
          </a:xfrm>
          <a:prstGeom prst="rect">
            <a:avLst/>
          </a:prstGeom>
          <a:noFill/>
          <a:ln>
            <a:noFill/>
          </a:ln>
        </p:spPr>
      </p:pic>
      <p:pic>
        <p:nvPicPr>
          <p:cNvPr id="10" name="図 9">
            <a:extLst>
              <a:ext uri="{FF2B5EF4-FFF2-40B4-BE49-F238E27FC236}">
                <a16:creationId xmlns:a16="http://schemas.microsoft.com/office/drawing/2014/main" id="{ADEB83AE-1E7B-580C-A2A8-D2F0E32075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6482" y="483503"/>
            <a:ext cx="2295889" cy="4969645"/>
          </a:xfrm>
          <a:prstGeom prst="rect">
            <a:avLst/>
          </a:prstGeom>
          <a:noFill/>
          <a:ln>
            <a:noFill/>
          </a:ln>
        </p:spPr>
      </p:pic>
    </p:spTree>
    <p:extLst>
      <p:ext uri="{BB962C8B-B14F-4D97-AF65-F5344CB8AC3E}">
        <p14:creationId xmlns:p14="http://schemas.microsoft.com/office/powerpoint/2010/main" val="96598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61B9C-11E2-ADC9-38AE-BB4D1A40AE3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C5F4C28-FDE6-ABF2-98DF-56B038757B57}"/>
              </a:ext>
            </a:extLst>
          </p:cNvPr>
          <p:cNvSpPr>
            <a:spLocks noGrp="1"/>
          </p:cNvSpPr>
          <p:nvPr>
            <p:ph type="title"/>
          </p:nvPr>
        </p:nvSpPr>
        <p:spPr>
          <a:xfrm>
            <a:off x="510310" y="692727"/>
            <a:ext cx="11367654" cy="1456267"/>
          </a:xfrm>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「サピエ図書館」スキルに</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サピエの</a:t>
            </a:r>
            <a:r>
              <a:rPr kumimoji="1" lang="en-US" altLang="ja-JP" dirty="0">
                <a:latin typeface="BIZ UDPゴシック" panose="020B0400000000000000" pitchFamily="50" charset="-128"/>
                <a:ea typeface="BIZ UDPゴシック" panose="020B0400000000000000" pitchFamily="50" charset="-128"/>
              </a:rPr>
              <a:t>ID</a:t>
            </a:r>
            <a:r>
              <a:rPr kumimoji="1" lang="ja-JP" altLang="en-US" dirty="0">
                <a:latin typeface="BIZ UDPゴシック" panose="020B0400000000000000" pitchFamily="50" charset="-128"/>
                <a:ea typeface="BIZ UDPゴシック" panose="020B0400000000000000" pitchFamily="50" charset="-128"/>
              </a:rPr>
              <a:t>とパスワードを入力する（アカウントリンク）</a:t>
            </a:r>
          </a:p>
        </p:txBody>
      </p:sp>
      <p:sp>
        <p:nvSpPr>
          <p:cNvPr id="3" name="コンテンツ プレースホルダー 2">
            <a:extLst>
              <a:ext uri="{FF2B5EF4-FFF2-40B4-BE49-F238E27FC236}">
                <a16:creationId xmlns:a16="http://schemas.microsoft.com/office/drawing/2014/main" id="{D77A5795-32AA-1698-ACDF-4A5DB099ED92}"/>
              </a:ext>
            </a:extLst>
          </p:cNvPr>
          <p:cNvSpPr>
            <a:spLocks noGrp="1"/>
          </p:cNvSpPr>
          <p:nvPr>
            <p:ph idx="1"/>
          </p:nvPr>
        </p:nvSpPr>
        <p:spPr>
          <a:xfrm>
            <a:off x="1169555" y="2500747"/>
            <a:ext cx="9852890" cy="2208260"/>
          </a:xfrm>
        </p:spPr>
        <p:txBody>
          <a:bodyPr>
            <a:normAutofit/>
          </a:bodyPr>
          <a:lstStyle/>
          <a:p>
            <a:pPr marL="0" indent="0">
              <a:lnSpc>
                <a:spcPct val="107000"/>
              </a:lnSpc>
              <a:spcAft>
                <a:spcPts val="800"/>
              </a:spcAft>
              <a:buNone/>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サピエ図書館</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スキルを開始すると、サピエのログイン画面が表示されます。</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lnSpc>
                <a:spcPct val="107000"/>
              </a:lnSpc>
              <a:spcAft>
                <a:spcPts val="800"/>
              </a:spcAft>
              <a:buNone/>
            </a:pP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サピエの</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とパスワードを入力し、</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アカウントとサピエアカウント</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連携します（アカウントリンク）。</a:t>
            </a:r>
            <a:b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アカウントリンクが成功すると、</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からメールが届きます。</a:t>
            </a:r>
          </a:p>
        </p:txBody>
      </p:sp>
    </p:spTree>
    <p:extLst>
      <p:ext uri="{BB962C8B-B14F-4D97-AF65-F5344CB8AC3E}">
        <p14:creationId xmlns:p14="http://schemas.microsoft.com/office/powerpoint/2010/main" val="90450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C2907-7A8B-AAF2-0541-E4C610E19DE8}"/>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0C56D8C-BFBE-D2FB-3883-6F34D87E964B}"/>
              </a:ext>
            </a:extLst>
          </p:cNvPr>
          <p:cNvSpPr txBox="1"/>
          <p:nvPr/>
        </p:nvSpPr>
        <p:spPr>
          <a:xfrm>
            <a:off x="1313439" y="5717309"/>
            <a:ext cx="4071361" cy="964110"/>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サピエのログイン画面が表示されます。サピエの</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とパスワードを入力し、「ログイン」をタップします。</a:t>
            </a:r>
          </a:p>
        </p:txBody>
      </p:sp>
      <p:sp>
        <p:nvSpPr>
          <p:cNvPr id="11" name="テキスト ボックス 10">
            <a:extLst>
              <a:ext uri="{FF2B5EF4-FFF2-40B4-BE49-F238E27FC236}">
                <a16:creationId xmlns:a16="http://schemas.microsoft.com/office/drawing/2014/main" id="{77ECCD7E-8C0F-0314-3BEA-A388798C9EED}"/>
              </a:ext>
            </a:extLst>
          </p:cNvPr>
          <p:cNvSpPr txBox="1"/>
          <p:nvPr/>
        </p:nvSpPr>
        <p:spPr>
          <a:xfrm>
            <a:off x="7269019" y="5851512"/>
            <a:ext cx="2669308" cy="347852"/>
          </a:xfrm>
          <a:prstGeom prst="rect">
            <a:avLst/>
          </a:prstGeom>
          <a:noFill/>
        </p:spPr>
        <p:txBody>
          <a:bodyPr wrap="square" rtlCol="0">
            <a:spAutoFit/>
          </a:bodyPr>
          <a:lstStyle/>
          <a:p>
            <a:pPr>
              <a:lnSpc>
                <a:spcPct val="107000"/>
              </a:lnSpc>
              <a:spcAft>
                <a:spcPts val="800"/>
              </a:spcAft>
            </a:pP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「承認」をタップします。</a:t>
            </a:r>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27EF8480-D8D3-F41E-A90C-8809323B3D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3748" y="446520"/>
            <a:ext cx="2380094" cy="5150716"/>
          </a:xfrm>
          <a:prstGeom prst="rect">
            <a:avLst/>
          </a:prstGeom>
          <a:noFill/>
          <a:ln>
            <a:noFill/>
          </a:ln>
        </p:spPr>
      </p:pic>
      <p:pic>
        <p:nvPicPr>
          <p:cNvPr id="5" name="図 4">
            <a:extLst>
              <a:ext uri="{FF2B5EF4-FFF2-40B4-BE49-F238E27FC236}">
                <a16:creationId xmlns:a16="http://schemas.microsoft.com/office/drawing/2014/main" id="{B3AFF73E-1BEC-3D4E-BCC2-06EBAD059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47" y="395835"/>
            <a:ext cx="2308254" cy="5130763"/>
          </a:xfrm>
          <a:prstGeom prst="rect">
            <a:avLst/>
          </a:prstGeom>
          <a:noFill/>
          <a:ln>
            <a:noFill/>
          </a:ln>
        </p:spPr>
      </p:pic>
    </p:spTree>
    <p:extLst>
      <p:ext uri="{BB962C8B-B14F-4D97-AF65-F5344CB8AC3E}">
        <p14:creationId xmlns:p14="http://schemas.microsoft.com/office/powerpoint/2010/main" val="59750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2EE51-F17A-6122-D140-621C8E8A5576}"/>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79E6886-4B57-51DD-09BE-65A134D5C90F}"/>
              </a:ext>
            </a:extLst>
          </p:cNvPr>
          <p:cNvSpPr txBox="1"/>
          <p:nvPr/>
        </p:nvSpPr>
        <p:spPr>
          <a:xfrm>
            <a:off x="551439" y="5703288"/>
            <a:ext cx="3829657" cy="964110"/>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アカウントが正常にリンクされたことが通知されます。「閉じる」をタップします。</a:t>
            </a:r>
          </a:p>
        </p:txBody>
      </p:sp>
      <p:sp>
        <p:nvSpPr>
          <p:cNvPr id="11" name="テキスト ボックス 10">
            <a:extLst>
              <a:ext uri="{FF2B5EF4-FFF2-40B4-BE49-F238E27FC236}">
                <a16:creationId xmlns:a16="http://schemas.microsoft.com/office/drawing/2014/main" id="{6B6D4CB8-A222-C82F-A5C5-01719254AF93}"/>
              </a:ext>
            </a:extLst>
          </p:cNvPr>
          <p:cNvSpPr txBox="1"/>
          <p:nvPr/>
        </p:nvSpPr>
        <p:spPr>
          <a:xfrm>
            <a:off x="4772025" y="5651758"/>
            <a:ext cx="3670588" cy="964110"/>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「今すぐ試す」の一覧から</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Echo Dot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を選択し、「開始」をタップします。</a:t>
            </a:r>
          </a:p>
        </p:txBody>
      </p:sp>
      <p:pic>
        <p:nvPicPr>
          <p:cNvPr id="2" name="図 1">
            <a:extLst>
              <a:ext uri="{FF2B5EF4-FFF2-40B4-BE49-F238E27FC236}">
                <a16:creationId xmlns:a16="http://schemas.microsoft.com/office/drawing/2014/main" id="{6CA2CCC6-45B7-2FDD-C46B-3DE9D7B3A0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863" y="422534"/>
            <a:ext cx="2352675" cy="5229225"/>
          </a:xfrm>
          <a:prstGeom prst="rect">
            <a:avLst/>
          </a:prstGeom>
          <a:noFill/>
          <a:ln>
            <a:noFill/>
          </a:ln>
        </p:spPr>
      </p:pic>
      <p:pic>
        <p:nvPicPr>
          <p:cNvPr id="4" name="図 3">
            <a:extLst>
              <a:ext uri="{FF2B5EF4-FFF2-40B4-BE49-F238E27FC236}">
                <a16:creationId xmlns:a16="http://schemas.microsoft.com/office/drawing/2014/main" id="{995459EE-BAA9-2E6A-846E-F05C388FE3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911" y="422533"/>
            <a:ext cx="2416189" cy="5229225"/>
          </a:xfrm>
          <a:prstGeom prst="rect">
            <a:avLst/>
          </a:prstGeom>
          <a:noFill/>
          <a:ln>
            <a:noFill/>
          </a:ln>
        </p:spPr>
      </p:pic>
      <p:pic>
        <p:nvPicPr>
          <p:cNvPr id="6" name="図 5">
            <a:extLst>
              <a:ext uri="{FF2B5EF4-FFF2-40B4-BE49-F238E27FC236}">
                <a16:creationId xmlns:a16="http://schemas.microsoft.com/office/drawing/2014/main" id="{C70ED797-6D2B-23A3-1F98-CD11AC1C4C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9344" y="405670"/>
            <a:ext cx="2416276" cy="5229226"/>
          </a:xfrm>
          <a:prstGeom prst="rect">
            <a:avLst/>
          </a:prstGeom>
          <a:noFill/>
          <a:ln>
            <a:noFill/>
          </a:ln>
        </p:spPr>
      </p:pic>
      <p:sp>
        <p:nvSpPr>
          <p:cNvPr id="7" name="テキスト ボックス 6">
            <a:extLst>
              <a:ext uri="{FF2B5EF4-FFF2-40B4-BE49-F238E27FC236}">
                <a16:creationId xmlns:a16="http://schemas.microsoft.com/office/drawing/2014/main" id="{837B750A-3DD3-DDD4-00FE-7F510057BCA7}"/>
              </a:ext>
            </a:extLst>
          </p:cNvPr>
          <p:cNvSpPr txBox="1"/>
          <p:nvPr/>
        </p:nvSpPr>
        <p:spPr>
          <a:xfrm>
            <a:off x="8981443" y="5837491"/>
            <a:ext cx="2712078" cy="347852"/>
          </a:xfrm>
          <a:prstGeom prst="rect">
            <a:avLst/>
          </a:prstGeom>
          <a:noFill/>
        </p:spPr>
        <p:txBody>
          <a:bodyPr wrap="square" rtlCol="0">
            <a:spAutoFit/>
          </a:bodyPr>
          <a:lstStyle/>
          <a:p>
            <a:pPr>
              <a:lnSpc>
                <a:spcPct val="107000"/>
              </a:lnSpc>
              <a:spcAft>
                <a:spcPts val="800"/>
              </a:spcAft>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「完了」をタップします。</a:t>
            </a:r>
          </a:p>
        </p:txBody>
      </p:sp>
      <p:sp>
        <p:nvSpPr>
          <p:cNvPr id="3" name="テキスト ボックス 2">
            <a:extLst>
              <a:ext uri="{FF2B5EF4-FFF2-40B4-BE49-F238E27FC236}">
                <a16:creationId xmlns:a16="http://schemas.microsoft.com/office/drawing/2014/main" id="{8AE8EBAD-CE7F-A102-E05D-30EE6F8DDDF3}"/>
              </a:ext>
            </a:extLst>
          </p:cNvPr>
          <p:cNvSpPr txBox="1"/>
          <p:nvPr/>
        </p:nvSpPr>
        <p:spPr>
          <a:xfrm>
            <a:off x="9299473" y="1524000"/>
            <a:ext cx="714374" cy="228600"/>
          </a:xfrm>
          <a:prstGeom prst="rect">
            <a:avLst/>
          </a:prstGeom>
          <a:solidFill>
            <a:schemeClr val="tx1"/>
          </a:solid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267C5EDF-9191-93A5-01C2-03F3A97ACB56}"/>
              </a:ext>
            </a:extLst>
          </p:cNvPr>
          <p:cNvSpPr txBox="1"/>
          <p:nvPr/>
        </p:nvSpPr>
        <p:spPr>
          <a:xfrm>
            <a:off x="5619751" y="2762250"/>
            <a:ext cx="457199" cy="66674"/>
          </a:xfrm>
          <a:prstGeom prst="rect">
            <a:avLst/>
          </a:prstGeom>
          <a:solidFill>
            <a:schemeClr val="tx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102037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8116-84EC-AD89-5416-F5D47A5A1599}"/>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F779A47-2C73-58EF-11F0-811B42F41FA0}"/>
              </a:ext>
            </a:extLst>
          </p:cNvPr>
          <p:cNvSpPr txBox="1"/>
          <p:nvPr/>
        </p:nvSpPr>
        <p:spPr>
          <a:xfrm>
            <a:off x="1313439" y="5717309"/>
            <a:ext cx="4071361" cy="667747"/>
          </a:xfrm>
          <a:prstGeom prst="rect">
            <a:avLst/>
          </a:prstGeom>
          <a:noFill/>
        </p:spPr>
        <p:txBody>
          <a:bodyPr wrap="square" rtlCol="0">
            <a:spAutoFit/>
          </a:bodyPr>
          <a:lstStyle/>
          <a:p>
            <a:pPr>
              <a:lnSpc>
                <a:spcPct val="107000"/>
              </a:lnSpc>
              <a:spcAft>
                <a:spcPts val="800"/>
              </a:spcAft>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サピエ図書館」スキルの画面が表示されます。</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これで</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設定は完了です。</a:t>
            </a:r>
            <a:endPar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6B55F652-389C-19F8-BDCC-8B19B8DC7E11}"/>
              </a:ext>
            </a:extLst>
          </p:cNvPr>
          <p:cNvSpPr txBox="1"/>
          <p:nvPr/>
        </p:nvSpPr>
        <p:spPr>
          <a:xfrm>
            <a:off x="7216487" y="5717309"/>
            <a:ext cx="3001817" cy="964110"/>
          </a:xfrm>
          <a:prstGeom prst="rect">
            <a:avLst/>
          </a:prstGeom>
          <a:noFill/>
        </p:spPr>
        <p:txBody>
          <a:bodyPr wrap="square" rtlCol="0">
            <a:spAutoFit/>
          </a:bodyPr>
          <a:lstStyle/>
          <a:p>
            <a:pPr>
              <a:lnSpc>
                <a:spcPct val="107000"/>
              </a:lnSpc>
              <a:spcAft>
                <a:spcPts val="80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からアカウントが正常にリンクされたことを通知するメールが届きます。</a:t>
            </a:r>
          </a:p>
        </p:txBody>
      </p:sp>
      <p:pic>
        <p:nvPicPr>
          <p:cNvPr id="2" name="図 1">
            <a:extLst>
              <a:ext uri="{FF2B5EF4-FFF2-40B4-BE49-F238E27FC236}">
                <a16:creationId xmlns:a16="http://schemas.microsoft.com/office/drawing/2014/main" id="{906C3412-3391-7C1C-2418-6BA4126880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1840" y="449984"/>
            <a:ext cx="2397760" cy="5190349"/>
          </a:xfrm>
          <a:prstGeom prst="rect">
            <a:avLst/>
          </a:prstGeom>
          <a:noFill/>
          <a:ln>
            <a:noFill/>
          </a:ln>
        </p:spPr>
      </p:pic>
      <p:pic>
        <p:nvPicPr>
          <p:cNvPr id="4" name="図 3">
            <a:extLst>
              <a:ext uri="{FF2B5EF4-FFF2-40B4-BE49-F238E27FC236}">
                <a16:creationId xmlns:a16="http://schemas.microsoft.com/office/drawing/2014/main" id="{8C42D557-6C12-FEB0-F868-6BE1B7FA51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140" y="488471"/>
            <a:ext cx="2398330" cy="5190349"/>
          </a:xfrm>
          <a:prstGeom prst="rect">
            <a:avLst/>
          </a:prstGeom>
          <a:noFill/>
          <a:ln>
            <a:noFill/>
          </a:ln>
        </p:spPr>
      </p:pic>
      <p:sp>
        <p:nvSpPr>
          <p:cNvPr id="3" name="テキスト ボックス 2">
            <a:extLst>
              <a:ext uri="{FF2B5EF4-FFF2-40B4-BE49-F238E27FC236}">
                <a16:creationId xmlns:a16="http://schemas.microsoft.com/office/drawing/2014/main" id="{0BC4261C-6D77-5AD7-6062-098E2D0D0485}"/>
              </a:ext>
            </a:extLst>
          </p:cNvPr>
          <p:cNvSpPr txBox="1"/>
          <p:nvPr/>
        </p:nvSpPr>
        <p:spPr>
          <a:xfrm>
            <a:off x="7515226" y="2905125"/>
            <a:ext cx="457199" cy="66674"/>
          </a:xfrm>
          <a:prstGeom prst="rect">
            <a:avLst/>
          </a:prstGeom>
          <a:solidFill>
            <a:schemeClr val="tx1"/>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796317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3A105-41C7-D18C-0582-1C3066BA83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8A6E9D-FDA5-B99E-9CEB-35352DD981F1}"/>
              </a:ext>
            </a:extLst>
          </p:cNvPr>
          <p:cNvSpPr>
            <a:spLocks noGrp="1"/>
          </p:cNvSpPr>
          <p:nvPr>
            <p:ph type="title"/>
          </p:nvPr>
        </p:nvSpPr>
        <p:spPr>
          <a:xfrm>
            <a:off x="685801" y="609601"/>
            <a:ext cx="10131425" cy="1282700"/>
          </a:xfrm>
        </p:spPr>
        <p:txBody>
          <a:bodyPr/>
          <a:lstStyle/>
          <a:p>
            <a:r>
              <a:rPr lang="ja-JP" altLang="en-US" dirty="0">
                <a:latin typeface="BIZ UDPゴシック" panose="020B0400000000000000" pitchFamily="50" charset="-128"/>
                <a:ea typeface="BIZ UDPゴシック" panose="020B0400000000000000" pitchFamily="50" charset="-128"/>
              </a:rPr>
              <a:t>問い合わせ先</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AF3EBD7-FC09-5D44-1A87-6E6A108A2A1F}"/>
              </a:ext>
            </a:extLst>
          </p:cNvPr>
          <p:cNvSpPr>
            <a:spLocks noGrp="1"/>
          </p:cNvSpPr>
          <p:nvPr>
            <p:ph idx="1"/>
          </p:nvPr>
        </p:nvSpPr>
        <p:spPr>
          <a:xfrm>
            <a:off x="685801" y="1809174"/>
            <a:ext cx="10647217" cy="3991262"/>
          </a:xfrm>
        </p:spPr>
        <p:txBody>
          <a:bodyPr>
            <a:normAutofit fontScale="92500" lnSpcReduction="20000"/>
          </a:bodyPr>
          <a:lstStyle/>
          <a:p>
            <a:r>
              <a:rPr kumimoji="1" lang="ja-JP" altLang="en-US" sz="2400" dirty="0">
                <a:latin typeface="BIZ UDPゴシック" panose="020B0400000000000000" pitchFamily="50" charset="-128"/>
                <a:ea typeface="BIZ UDPゴシック" panose="020B0400000000000000" pitchFamily="50" charset="-128"/>
              </a:rPr>
              <a:t>「サピエ図書館」スキルの利用登録受付</a:t>
            </a:r>
            <a:r>
              <a:rPr kumimoji="1" lang="en-US" altLang="ja-JP" sz="2400" dirty="0">
                <a:latin typeface="BIZ UDPゴシック" panose="020B0400000000000000" pitchFamily="50" charset="-128"/>
                <a:ea typeface="BIZ UDPゴシック" panose="020B0400000000000000" pitchFamily="50" charset="-128"/>
              </a:rPr>
              <a:t>	</a:t>
            </a:r>
          </a:p>
          <a:p>
            <a:pPr marL="0" indent="0">
              <a:buNone/>
            </a:pPr>
            <a:r>
              <a:rPr kumimoji="1" lang="ja-JP" altLang="en-US" sz="2400" dirty="0">
                <a:latin typeface="BIZ UDPゴシック" panose="020B0400000000000000" pitchFamily="50" charset="-128"/>
                <a:ea typeface="BIZ UDPゴシック" panose="020B0400000000000000" pitchFamily="50" charset="-128"/>
              </a:rPr>
              <a:t>　　サピエ事務局　</a:t>
            </a:r>
          </a:p>
          <a:p>
            <a:pPr marL="0" indent="0">
              <a:buNone/>
            </a:pPr>
            <a:r>
              <a:rPr lang="en-US" altLang="ja-JP" sz="24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TEL</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06-6441-1078</a:t>
            </a:r>
            <a:r>
              <a:rPr kumimoji="1" lang="ja-JP" altLang="en-US" sz="2400" dirty="0">
                <a:latin typeface="BIZ UDPゴシック" panose="020B0400000000000000" pitchFamily="50" charset="-128"/>
                <a:ea typeface="BIZ UDPゴシック" panose="020B0400000000000000" pitchFamily="50" charset="-128"/>
              </a:rPr>
              <a:t>　火～土　</a:t>
            </a:r>
            <a:r>
              <a:rPr kumimoji="1" lang="en-US" altLang="ja-JP" sz="2400" dirty="0">
                <a:latin typeface="BIZ UDPゴシック" panose="020B0400000000000000" pitchFamily="50" charset="-128"/>
                <a:ea typeface="BIZ UDPゴシック" panose="020B0400000000000000" pitchFamily="50" charset="-128"/>
              </a:rPr>
              <a:t>9:30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16:30</a:t>
            </a:r>
          </a:p>
          <a:p>
            <a:pPr marL="0" indent="0">
              <a:buNone/>
            </a:pPr>
            <a:r>
              <a:rPr kumimoji="1" lang="en-US" altLang="ja-JP" sz="2400" dirty="0">
                <a:latin typeface="BIZ UDPゴシック" panose="020B0400000000000000" pitchFamily="50" charset="-128"/>
                <a:ea typeface="BIZ UDPゴシック" panose="020B0400000000000000" pitchFamily="50" charset="-128"/>
              </a:rPr>
              <a:t>	E-MAIL</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sapie-jimu@naiiv.net</a:t>
            </a:r>
          </a:p>
          <a:p>
            <a:pPr marL="0" indent="0">
              <a:buNone/>
            </a:pP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設定や操作について</a:t>
            </a:r>
            <a:endParaRPr kumimoji="1"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サポートセンター</a:t>
            </a:r>
            <a:r>
              <a:rPr lang="en-US" altLang="ja-JP" sz="2400" dirty="0">
                <a:latin typeface="BIZ UDPゴシック" panose="020B0400000000000000" pitchFamily="50" charset="-128"/>
                <a:ea typeface="BIZ UDPゴシック" panose="020B0400000000000000" pitchFamily="50" charset="-128"/>
              </a:rPr>
              <a:t>TEL</a:t>
            </a:r>
            <a:r>
              <a:rPr lang="ja-JP" altLang="en-US" sz="2400" dirty="0">
                <a:latin typeface="BIZ UDPゴシック" panose="020B0400000000000000" pitchFamily="50" charset="-128"/>
                <a:ea typeface="BIZ UDPゴシック" panose="020B0400000000000000" pitchFamily="50" charset="-128"/>
              </a:rPr>
              <a:t>：</a:t>
            </a:r>
          </a:p>
          <a:p>
            <a:pPr marL="0" indent="0">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06-6131-6236</a:t>
            </a:r>
            <a:r>
              <a:rPr lang="ja-JP" altLang="en-US" sz="2400" dirty="0">
                <a:latin typeface="BIZ UDPゴシック" panose="020B0400000000000000" pitchFamily="50" charset="-128"/>
                <a:ea typeface="BIZ UDPゴシック" panose="020B0400000000000000" pitchFamily="50" charset="-128"/>
              </a:rPr>
              <a:t>（東日本エリア）火～木　</a:t>
            </a:r>
            <a:r>
              <a:rPr lang="en-US" altLang="ja-JP" sz="2400" dirty="0">
                <a:latin typeface="BIZ UDPゴシック" panose="020B0400000000000000" pitchFamily="50" charset="-128"/>
                <a:ea typeface="BIZ UDPゴシック" panose="020B0400000000000000" pitchFamily="50" charset="-128"/>
              </a:rPr>
              <a:t>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16:30</a:t>
            </a:r>
          </a:p>
          <a:p>
            <a:pPr marL="0" indent="0">
              <a:buNone/>
            </a:pPr>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06-6441-1171</a:t>
            </a:r>
            <a:r>
              <a:rPr lang="ja-JP" altLang="en-US" sz="2400" dirty="0">
                <a:latin typeface="BIZ UDPゴシック" panose="020B0400000000000000" pitchFamily="50" charset="-128"/>
                <a:ea typeface="BIZ UDPゴシック" panose="020B0400000000000000" pitchFamily="50" charset="-128"/>
              </a:rPr>
              <a:t>（西日本エリア）火～土　</a:t>
            </a:r>
            <a:r>
              <a:rPr lang="en-US" altLang="ja-JP" sz="2400" dirty="0">
                <a:latin typeface="BIZ UDPゴシック" panose="020B0400000000000000" pitchFamily="50" charset="-128"/>
                <a:ea typeface="BIZ UDPゴシック" panose="020B0400000000000000" pitchFamily="50" charset="-128"/>
              </a:rPr>
              <a:t>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16:30</a:t>
            </a:r>
          </a:p>
          <a:p>
            <a:pPr marL="0" indent="0">
              <a:buNone/>
            </a:pPr>
            <a:r>
              <a:rPr lang="en-US" altLang="ja-JP" sz="2400" dirty="0">
                <a:latin typeface="BIZ UDPゴシック" panose="020B0400000000000000" pitchFamily="50" charset="-128"/>
                <a:ea typeface="BIZ UDPゴシック" panose="020B0400000000000000" pitchFamily="50" charset="-128"/>
              </a:rPr>
              <a:t>	E-MAIL</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sapie-jimu@naiiv.net</a:t>
            </a:r>
            <a:endParaRPr kumimoji="1" lang="ja-JP" altLang="en-US" sz="2200" dirty="0"/>
          </a:p>
        </p:txBody>
      </p:sp>
    </p:spTree>
    <p:extLst>
      <p:ext uri="{BB962C8B-B14F-4D97-AF65-F5344CB8AC3E}">
        <p14:creationId xmlns:p14="http://schemas.microsoft.com/office/powerpoint/2010/main" val="208034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F59D6-8538-18EE-7E0E-2343079C226E}"/>
              </a:ext>
            </a:extLst>
          </p:cNvPr>
          <p:cNvSpPr>
            <a:spLocks noGrp="1"/>
          </p:cNvSpPr>
          <p:nvPr>
            <p:ph type="title"/>
          </p:nvPr>
        </p:nvSpPr>
        <p:spPr/>
        <p:txBody>
          <a:bodyPr/>
          <a:lstStyle/>
          <a:p>
            <a:r>
              <a:rPr kumimoji="1" lang="ja-JP" altLang="en-US" cap="none" dirty="0">
                <a:latin typeface="BIZ UDPゴシック" panose="020B0400000000000000" pitchFamily="50" charset="-128"/>
                <a:ea typeface="BIZ UDPゴシック" panose="020B0400000000000000" pitchFamily="50" charset="-128"/>
              </a:rPr>
              <a:t>インターネットと</a:t>
            </a:r>
            <a:r>
              <a:rPr kumimoji="1" lang="en-US" altLang="ja-JP" cap="none" dirty="0" err="1">
                <a:latin typeface="BIZ UDPゴシック" panose="020B0400000000000000" pitchFamily="50" charset="-128"/>
                <a:ea typeface="BIZ UDPゴシック" panose="020B0400000000000000" pitchFamily="50" charset="-128"/>
              </a:rPr>
              <a:t>WiFi</a:t>
            </a:r>
            <a:r>
              <a:rPr kumimoji="1" lang="ja-JP" altLang="en-US" cap="none" dirty="0">
                <a:latin typeface="BIZ UDPゴシック" panose="020B0400000000000000" pitchFamily="50" charset="-128"/>
                <a:ea typeface="BIZ UDPゴシック" panose="020B0400000000000000" pitchFamily="50" charset="-128"/>
              </a:rPr>
              <a:t>（無線）環境</a:t>
            </a:r>
          </a:p>
        </p:txBody>
      </p:sp>
      <p:sp>
        <p:nvSpPr>
          <p:cNvPr id="3" name="コンテンツ プレースホルダー 2">
            <a:extLst>
              <a:ext uri="{FF2B5EF4-FFF2-40B4-BE49-F238E27FC236}">
                <a16:creationId xmlns:a16="http://schemas.microsoft.com/office/drawing/2014/main" id="{1B69AE73-FCE0-A968-F10C-057EB8149773}"/>
              </a:ext>
            </a:extLst>
          </p:cNvPr>
          <p:cNvSpPr>
            <a:spLocks noGrp="1"/>
          </p:cNvSpPr>
          <p:nvPr>
            <p:ph idx="1"/>
          </p:nvPr>
        </p:nvSpPr>
        <p:spPr/>
        <p:txBody>
          <a:bodyPr/>
          <a:lstStyle/>
          <a:p>
            <a:pPr marL="0" indent="0">
              <a:buNone/>
            </a:pPr>
            <a:r>
              <a:rPr kumimoji="1" lang="ja-JP" altLang="en-US" sz="2400" dirty="0">
                <a:latin typeface="BIZ UDPゴシック" panose="020B0400000000000000" pitchFamily="50" charset="-128"/>
                <a:ea typeface="BIZ UDPゴシック" panose="020B0400000000000000" pitchFamily="50" charset="-128"/>
              </a:rPr>
              <a:t>インターネットに</a:t>
            </a:r>
            <a:r>
              <a:rPr kumimoji="1" lang="en-US" altLang="ja-JP" sz="2400" dirty="0" err="1">
                <a:latin typeface="BIZ UDPゴシック" panose="020B0400000000000000" pitchFamily="50" charset="-128"/>
                <a:ea typeface="BIZ UDPゴシック" panose="020B0400000000000000" pitchFamily="50" charset="-128"/>
              </a:rPr>
              <a:t>WiFi</a:t>
            </a:r>
            <a:r>
              <a:rPr kumimoji="1" lang="ja-JP" altLang="en-US" sz="2400" dirty="0">
                <a:latin typeface="BIZ UDPゴシック" panose="020B0400000000000000" pitchFamily="50" charset="-128"/>
                <a:ea typeface="BIZ UDPゴシック" panose="020B0400000000000000" pitchFamily="50" charset="-128"/>
              </a:rPr>
              <a:t>（無線）で接続できる環境が必要です。</a:t>
            </a:r>
          </a:p>
          <a:p>
            <a:pPr marL="0" indent="0">
              <a:buNone/>
            </a:pPr>
            <a:r>
              <a:rPr kumimoji="1" lang="ja-JP" altLang="en-US" sz="2400" dirty="0">
                <a:latin typeface="BIZ UDPゴシック" panose="020B0400000000000000" pitchFamily="50" charset="-128"/>
                <a:ea typeface="BIZ UDPゴシック" panose="020B0400000000000000" pitchFamily="50" charset="-128"/>
              </a:rPr>
              <a:t>スマホも</a:t>
            </a:r>
            <a:r>
              <a:rPr kumimoji="1" lang="en-US" altLang="ja-JP" sz="2400" dirty="0" err="1">
                <a:latin typeface="BIZ UDPゴシック" panose="020B0400000000000000" pitchFamily="50" charset="-128"/>
                <a:ea typeface="BIZ UDPゴシック" panose="020B0400000000000000" pitchFamily="50" charset="-128"/>
              </a:rPr>
              <a:t>WiFi</a:t>
            </a:r>
            <a:r>
              <a:rPr kumimoji="1" lang="ja-JP" altLang="en-US" sz="2400" dirty="0">
                <a:latin typeface="BIZ UDPゴシック" panose="020B0400000000000000" pitchFamily="50" charset="-128"/>
                <a:ea typeface="BIZ UDPゴシック" panose="020B0400000000000000" pitchFamily="50" charset="-128"/>
              </a:rPr>
              <a:t>に接続する必要があります。</a:t>
            </a:r>
          </a:p>
          <a:p>
            <a:endParaRPr kumimoji="1" lang="ja-JP" altLang="en-US" dirty="0"/>
          </a:p>
        </p:txBody>
      </p:sp>
    </p:spTree>
    <p:extLst>
      <p:ext uri="{BB962C8B-B14F-4D97-AF65-F5344CB8AC3E}">
        <p14:creationId xmlns:p14="http://schemas.microsoft.com/office/powerpoint/2010/main" val="33638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2503A-4112-749F-E995-AA1973C97199}"/>
              </a:ext>
            </a:extLst>
          </p:cNvPr>
          <p:cNvSpPr>
            <a:spLocks noGrp="1"/>
          </p:cNvSpPr>
          <p:nvPr>
            <p:ph type="title"/>
          </p:nvPr>
        </p:nvSpPr>
        <p:spPr/>
        <p:txBody>
          <a:bodyPr/>
          <a:lstStyle/>
          <a:p>
            <a:r>
              <a:rPr kumimoji="1" lang="en-US" altLang="ja-JP" cap="none" dirty="0">
                <a:latin typeface="BIZ UDPゴシック" panose="020B0400000000000000" pitchFamily="50" charset="-128"/>
                <a:ea typeface="BIZ UDPゴシック" panose="020B0400000000000000" pitchFamily="50" charset="-128"/>
              </a:rPr>
              <a:t>Amazon</a:t>
            </a:r>
            <a:r>
              <a:rPr kumimoji="1" lang="ja-JP" altLang="en-US" cap="none" dirty="0">
                <a:latin typeface="BIZ UDPゴシック" panose="020B0400000000000000" pitchFamily="50" charset="-128"/>
                <a:ea typeface="BIZ UDPゴシック" panose="020B0400000000000000" pitchFamily="50" charset="-128"/>
              </a:rPr>
              <a:t>会員登録（アカウント作成）</a:t>
            </a:r>
          </a:p>
        </p:txBody>
      </p:sp>
      <p:sp>
        <p:nvSpPr>
          <p:cNvPr id="3" name="コンテンツ プレースホルダー 2">
            <a:extLst>
              <a:ext uri="{FF2B5EF4-FFF2-40B4-BE49-F238E27FC236}">
                <a16:creationId xmlns:a16="http://schemas.microsoft.com/office/drawing/2014/main" id="{7044EDF4-9B65-DCDA-361F-56A936A21F53}"/>
              </a:ext>
            </a:extLst>
          </p:cNvPr>
          <p:cNvSpPr>
            <a:spLocks noGrp="1"/>
          </p:cNvSpPr>
          <p:nvPr>
            <p:ph idx="1"/>
          </p:nvPr>
        </p:nvSpPr>
        <p:spPr>
          <a:xfrm>
            <a:off x="685801" y="2142067"/>
            <a:ext cx="10794999" cy="3649133"/>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「サピエ図書館」スキルは</a:t>
            </a:r>
            <a:r>
              <a:rPr kumimoji="1" lang="en-US" altLang="ja-JP" sz="2400" dirty="0">
                <a:latin typeface="BIZ UDPゴシック" panose="020B0400000000000000" pitchFamily="50" charset="-128"/>
                <a:ea typeface="BIZ UDPゴシック" panose="020B0400000000000000" pitchFamily="50" charset="-128"/>
              </a:rPr>
              <a:t>Amazon</a:t>
            </a:r>
            <a:r>
              <a:rPr kumimoji="1" lang="ja-JP" altLang="en-US" sz="2400" dirty="0">
                <a:latin typeface="BIZ UDPゴシック" panose="020B0400000000000000" pitchFamily="50" charset="-128"/>
                <a:ea typeface="BIZ UDPゴシック" panose="020B0400000000000000" pitchFamily="50" charset="-128"/>
              </a:rPr>
              <a:t>のサービスを利用しているため、</a:t>
            </a:r>
            <a:r>
              <a:rPr kumimoji="1" lang="en-US" altLang="ja-JP" sz="2400" dirty="0">
                <a:latin typeface="BIZ UDPゴシック" panose="020B0400000000000000" pitchFamily="50" charset="-128"/>
                <a:ea typeface="BIZ UDPゴシック" panose="020B0400000000000000" pitchFamily="50" charset="-128"/>
              </a:rPr>
              <a:t>Amazon</a:t>
            </a:r>
            <a:r>
              <a:rPr kumimoji="1" lang="ja-JP" altLang="en-US" sz="2400" dirty="0">
                <a:latin typeface="BIZ UDPゴシック" panose="020B0400000000000000" pitchFamily="50" charset="-128"/>
                <a:ea typeface="BIZ UDPゴシック" panose="020B0400000000000000" pitchFamily="50" charset="-128"/>
              </a:rPr>
              <a:t>への会員登録（アカウント作成）が必要です。以下</a:t>
            </a:r>
            <a:r>
              <a:rPr kumimoji="1" lang="en-US" altLang="ja-JP" sz="2400" dirty="0">
                <a:latin typeface="BIZ UDPゴシック" panose="020B0400000000000000" pitchFamily="50" charset="-128"/>
                <a:ea typeface="BIZ UDPゴシック" panose="020B0400000000000000" pitchFamily="50" charset="-128"/>
              </a:rPr>
              <a:t>Amazon</a:t>
            </a:r>
            <a:r>
              <a:rPr kumimoji="1" lang="ja-JP" altLang="en-US" sz="2400" dirty="0">
                <a:latin typeface="BIZ UDPゴシック" panose="020B0400000000000000" pitchFamily="50" charset="-128"/>
                <a:ea typeface="BIZ UDPゴシック" panose="020B0400000000000000" pitchFamily="50" charset="-128"/>
              </a:rPr>
              <a:t>のホームページから作成できます。</a:t>
            </a:r>
          </a:p>
          <a:p>
            <a:pPr marL="0" indent="0">
              <a:buNone/>
            </a:pPr>
            <a:r>
              <a:rPr kumimoji="1" lang="ja-JP" altLang="en-US" sz="24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https://www.amazon.co.jp/</a:t>
            </a:r>
          </a:p>
          <a:p>
            <a:r>
              <a:rPr kumimoji="1" lang="ja-JP" altLang="en-US" sz="2400" dirty="0">
                <a:latin typeface="BIZ UDPゴシック" panose="020B0400000000000000" pitchFamily="50" charset="-128"/>
                <a:ea typeface="BIZ UDPゴシック" panose="020B0400000000000000" pitchFamily="50" charset="-128"/>
              </a:rPr>
              <a:t>氏名、携帯電話番号またはメールアドレス、パスワードを入力して、登録します。</a:t>
            </a:r>
          </a:p>
          <a:p>
            <a:r>
              <a:rPr kumimoji="1" lang="ja-JP" altLang="en-US" sz="2400" dirty="0">
                <a:latin typeface="BIZ UDPゴシック" panose="020B0400000000000000" pitchFamily="50" charset="-128"/>
                <a:ea typeface="BIZ UDPゴシック" panose="020B0400000000000000" pitchFamily="50" charset="-128"/>
              </a:rPr>
              <a:t>携帯電話</a:t>
            </a:r>
            <a:r>
              <a:rPr kumimoji="1" lang="en-US" altLang="ja-JP" sz="2400" dirty="0">
                <a:latin typeface="BIZ UDPゴシック" panose="020B0400000000000000" pitchFamily="50" charset="-128"/>
                <a:ea typeface="BIZ UDPゴシック" panose="020B0400000000000000" pitchFamily="50" charset="-128"/>
              </a:rPr>
              <a:t>SMS</a:t>
            </a:r>
            <a:r>
              <a:rPr kumimoji="1" lang="ja-JP" altLang="en-US" sz="2400" dirty="0">
                <a:latin typeface="BIZ UDPゴシック" panose="020B0400000000000000" pitchFamily="50" charset="-128"/>
                <a:ea typeface="BIZ UDPゴシック" panose="020B0400000000000000" pitchFamily="50" charset="-128"/>
              </a:rPr>
              <a:t>、またはメールアドレスで確認コードを受け取る必要があります。</a:t>
            </a:r>
          </a:p>
          <a:p>
            <a:r>
              <a:rPr kumimoji="1" lang="ja-JP" altLang="en-US" sz="2400" dirty="0">
                <a:latin typeface="BIZ UDPゴシック" panose="020B0400000000000000" pitchFamily="50" charset="-128"/>
                <a:ea typeface="BIZ UDPゴシック" panose="020B0400000000000000" pitchFamily="50" charset="-128"/>
              </a:rPr>
              <a:t>クレジットカードなどの支払い方法を登録する必要はありません。</a:t>
            </a:r>
          </a:p>
          <a:p>
            <a:endParaRPr kumimoji="1" lang="ja-JP" altLang="en-US" dirty="0"/>
          </a:p>
        </p:txBody>
      </p:sp>
    </p:spTree>
    <p:extLst>
      <p:ext uri="{BB962C8B-B14F-4D97-AF65-F5344CB8AC3E}">
        <p14:creationId xmlns:p14="http://schemas.microsoft.com/office/powerpoint/2010/main" val="240184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7B4BF7-1423-DAB3-2C0E-F7F62AD19F77}"/>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サピエ会員登録</a:t>
            </a:r>
          </a:p>
        </p:txBody>
      </p:sp>
      <p:sp>
        <p:nvSpPr>
          <p:cNvPr id="3" name="コンテンツ プレースホルダー 2">
            <a:extLst>
              <a:ext uri="{FF2B5EF4-FFF2-40B4-BE49-F238E27FC236}">
                <a16:creationId xmlns:a16="http://schemas.microsoft.com/office/drawing/2014/main" id="{B5AE7B0A-2206-1C80-8185-45413613AD98}"/>
              </a:ext>
            </a:extLst>
          </p:cNvPr>
          <p:cNvSpPr>
            <a:spLocks noGrp="1"/>
          </p:cNvSpPr>
          <p:nvPr>
            <p:ph idx="1"/>
          </p:nvPr>
        </p:nvSpPr>
        <p:spPr>
          <a:xfrm>
            <a:off x="685801" y="1892300"/>
            <a:ext cx="10203872" cy="3898901"/>
          </a:xfrm>
        </p:spPr>
        <p:txBody>
          <a:bodyPr>
            <a:normAutofit lnSpcReduction="10000"/>
          </a:bodyPr>
          <a:lstStyle/>
          <a:p>
            <a:r>
              <a:rPr kumimoji="1" lang="ja-JP" altLang="en-US" sz="2400" dirty="0">
                <a:latin typeface="BIZ UDPゴシック" panose="020B0400000000000000" pitchFamily="50" charset="-128"/>
                <a:ea typeface="BIZ UDPゴシック" panose="020B0400000000000000" pitchFamily="50" charset="-128"/>
              </a:rPr>
              <a:t>「サピエ図書館」スキルを利用するには、サピエに会員登録する必要があります。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サピエの会員登録は全国のサピエ加盟施設・団体を通して行います。</a:t>
            </a:r>
          </a:p>
          <a:p>
            <a:r>
              <a:rPr kumimoji="1" lang="ja-JP" altLang="en-US" sz="2400" dirty="0">
                <a:latin typeface="BIZ UDPゴシック" panose="020B0400000000000000" pitchFamily="50" charset="-128"/>
                <a:ea typeface="BIZ UDPゴシック" panose="020B0400000000000000" pitchFamily="50" charset="-128"/>
              </a:rPr>
              <a:t>「サピエ図書館」スキルの利用には別途申し込みが必要です。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「サピエ図書館」スキルの利用登録受付はサピエ事務局で行います。</a:t>
            </a:r>
          </a:p>
          <a:p>
            <a:pPr marL="0" indent="0">
              <a:buNone/>
            </a:pP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サピエ事務局　</a:t>
            </a:r>
          </a:p>
          <a:p>
            <a:pPr marL="0" indent="0">
              <a:buNone/>
            </a:pPr>
            <a:r>
              <a:rPr lang="en-US" altLang="ja-JP" sz="24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TEL</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06-6441-1078</a:t>
            </a:r>
            <a:r>
              <a:rPr kumimoji="1" lang="ja-JP" altLang="en-US" sz="2400" dirty="0">
                <a:latin typeface="BIZ UDPゴシック" panose="020B0400000000000000" pitchFamily="50" charset="-128"/>
                <a:ea typeface="BIZ UDPゴシック" panose="020B0400000000000000" pitchFamily="50" charset="-128"/>
              </a:rPr>
              <a:t>　火～土　</a:t>
            </a:r>
            <a:r>
              <a:rPr kumimoji="1" lang="en-US" altLang="ja-JP" sz="2400" dirty="0">
                <a:latin typeface="BIZ UDPゴシック" panose="020B0400000000000000" pitchFamily="50" charset="-128"/>
                <a:ea typeface="BIZ UDPゴシック" panose="020B0400000000000000" pitchFamily="50" charset="-128"/>
              </a:rPr>
              <a:t>9:30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16:30</a:t>
            </a:r>
          </a:p>
          <a:p>
            <a:pPr marL="0" indent="0">
              <a:buNone/>
            </a:pPr>
            <a:r>
              <a:rPr kumimoji="1" lang="en-US" altLang="ja-JP" sz="2400" dirty="0">
                <a:latin typeface="BIZ UDPゴシック" panose="020B0400000000000000" pitchFamily="50" charset="-128"/>
                <a:ea typeface="BIZ UDPゴシック" panose="020B0400000000000000" pitchFamily="50" charset="-128"/>
              </a:rPr>
              <a:t>	E-MAIL</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sapie-jimu@naiiv.net</a:t>
            </a:r>
          </a:p>
          <a:p>
            <a:endParaRPr kumimoji="1" lang="ja-JP" altLang="en-US" sz="2200" dirty="0"/>
          </a:p>
        </p:txBody>
      </p:sp>
    </p:spTree>
    <p:extLst>
      <p:ext uri="{BB962C8B-B14F-4D97-AF65-F5344CB8AC3E}">
        <p14:creationId xmlns:p14="http://schemas.microsoft.com/office/powerpoint/2010/main" val="346687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8234F-5198-DC58-BF05-2D91447AFB45}"/>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「サピエ図書館」</a:t>
            </a:r>
            <a:r>
              <a:rPr kumimoji="1" lang="ja-JP" altLang="en-US" dirty="0"/>
              <a:t>スキル利用申し込み</a:t>
            </a:r>
          </a:p>
        </p:txBody>
      </p:sp>
      <p:sp>
        <p:nvSpPr>
          <p:cNvPr id="3" name="コンテンツ プレースホルダー 2">
            <a:extLst>
              <a:ext uri="{FF2B5EF4-FFF2-40B4-BE49-F238E27FC236}">
                <a16:creationId xmlns:a16="http://schemas.microsoft.com/office/drawing/2014/main" id="{E434732D-C40E-1C9E-EC25-F79E9F0DE6B9}"/>
              </a:ext>
            </a:extLst>
          </p:cNvPr>
          <p:cNvSpPr>
            <a:spLocks noGrp="1"/>
          </p:cNvSpPr>
          <p:nvPr>
            <p:ph idx="1"/>
          </p:nvPr>
        </p:nvSpPr>
        <p:spPr/>
        <p:txBody>
          <a:bodyPr/>
          <a:lstStyle/>
          <a:p>
            <a:r>
              <a:rPr lang="ja-JP" altLang="en-US" sz="2400" dirty="0">
                <a:latin typeface="BIZ UDPゴシック" panose="020B0400000000000000" pitchFamily="50" charset="-128"/>
                <a:ea typeface="BIZ UDPゴシック" panose="020B0400000000000000" pitchFamily="50" charset="-128"/>
              </a:rPr>
              <a:t>「サピエ図書館」スキルの利用には、サピエ会員登録後に、別途申し込みが必要です。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サピエ事務局宛にお申し込みいただきます。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他の機器よりも手軽に使えるため、本人以外が利用すると著作権侵害になることについて特にご説明いたします。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マニュアルは全視情協ホームページに掲載しますが、メール送付も行います。</a:t>
            </a: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211048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5614CE-F2D0-6700-2284-783C2AC825A8}"/>
              </a:ext>
            </a:extLst>
          </p:cNvPr>
          <p:cNvSpPr>
            <a:spLocks noGrp="1"/>
          </p:cNvSpPr>
          <p:nvPr>
            <p:ph type="title"/>
          </p:nvPr>
        </p:nvSpPr>
        <p:spPr>
          <a:xfrm>
            <a:off x="685801" y="858982"/>
            <a:ext cx="8648699" cy="1456267"/>
          </a:xfrm>
        </p:spPr>
        <p:txBody>
          <a:bodyPr/>
          <a:lstStyle/>
          <a:p>
            <a:r>
              <a:rPr kumimoji="1" lang="ja-JP" altLang="en-US" cap="none" dirty="0">
                <a:latin typeface="BIZ UDPゴシック" panose="020B0400000000000000" pitchFamily="50" charset="-128"/>
                <a:ea typeface="BIZ UDPゴシック" panose="020B0400000000000000" pitchFamily="50" charset="-128"/>
              </a:rPr>
              <a:t>スマホやタブレットに</a:t>
            </a:r>
            <a:br>
              <a:rPr kumimoji="1" lang="en-US" altLang="ja-JP" cap="none" dirty="0">
                <a:latin typeface="BIZ UDPゴシック" panose="020B0400000000000000" pitchFamily="50" charset="-128"/>
                <a:ea typeface="BIZ UDPゴシック" panose="020B0400000000000000" pitchFamily="50" charset="-128"/>
              </a:rPr>
            </a:br>
            <a:r>
              <a:rPr kumimoji="1" lang="en-US" altLang="ja-JP" cap="none" dirty="0">
                <a:latin typeface="BIZ UDPゴシック" panose="020B0400000000000000" pitchFamily="50" charset="-128"/>
                <a:ea typeface="BIZ UDPゴシック" panose="020B0400000000000000" pitchFamily="50" charset="-128"/>
              </a:rPr>
              <a:t>Amazon Alexa</a:t>
            </a:r>
            <a:r>
              <a:rPr kumimoji="1" lang="ja-JP" altLang="en-US" cap="none" dirty="0">
                <a:latin typeface="BIZ UDPゴシック" panose="020B0400000000000000" pitchFamily="50" charset="-128"/>
                <a:ea typeface="BIZ UDPゴシック" panose="020B0400000000000000" pitchFamily="50" charset="-128"/>
              </a:rPr>
              <a:t>アプリをインストール</a:t>
            </a:r>
          </a:p>
        </p:txBody>
      </p:sp>
      <p:sp>
        <p:nvSpPr>
          <p:cNvPr id="3" name="コンテンツ プレースホルダー 2">
            <a:extLst>
              <a:ext uri="{FF2B5EF4-FFF2-40B4-BE49-F238E27FC236}">
                <a16:creationId xmlns:a16="http://schemas.microsoft.com/office/drawing/2014/main" id="{893E6490-40E8-C0C7-0F19-42A1BDA803EB}"/>
              </a:ext>
            </a:extLst>
          </p:cNvPr>
          <p:cNvSpPr>
            <a:spLocks noGrp="1"/>
          </p:cNvSpPr>
          <p:nvPr>
            <p:ph idx="1"/>
          </p:nvPr>
        </p:nvSpPr>
        <p:spPr>
          <a:xfrm>
            <a:off x="685801" y="2142067"/>
            <a:ext cx="10434781" cy="3649133"/>
          </a:xfrm>
        </p:spPr>
        <p:txBody>
          <a:bodyPr/>
          <a:lstStyle/>
          <a:p>
            <a:r>
              <a:rPr kumimoji="1" lang="en-US" altLang="ja-JP" sz="2400" dirty="0">
                <a:latin typeface="BIZ UDPゴシック" panose="020B0400000000000000" pitchFamily="50" charset="-128"/>
                <a:ea typeface="BIZ UDPゴシック" panose="020B0400000000000000" pitchFamily="50" charset="-128"/>
              </a:rPr>
              <a:t>iPhone</a:t>
            </a:r>
            <a:r>
              <a:rPr kumimoji="1" lang="ja-JP" altLang="en-US" sz="2400" dirty="0">
                <a:latin typeface="BIZ UDPゴシック" panose="020B0400000000000000" pitchFamily="50" charset="-128"/>
                <a:ea typeface="BIZ UDPゴシック" panose="020B0400000000000000" pitchFamily="50" charset="-128"/>
              </a:rPr>
              <a:t>や</a:t>
            </a:r>
            <a:r>
              <a:rPr kumimoji="1" lang="en-US" altLang="ja-JP" sz="2400" dirty="0">
                <a:latin typeface="BIZ UDPゴシック" panose="020B0400000000000000" pitchFamily="50" charset="-128"/>
                <a:ea typeface="BIZ UDPゴシック" panose="020B0400000000000000" pitchFamily="50" charset="-128"/>
              </a:rPr>
              <a:t>iPad</a:t>
            </a:r>
            <a:r>
              <a:rPr kumimoji="1" lang="ja-JP" altLang="en-US" sz="2400" dirty="0">
                <a:latin typeface="BIZ UDPゴシック" panose="020B0400000000000000" pitchFamily="50" charset="-128"/>
                <a:ea typeface="BIZ UDPゴシック" panose="020B0400000000000000" pitchFamily="50" charset="-128"/>
              </a:rPr>
              <a:t>の場合「</a:t>
            </a:r>
            <a:r>
              <a:rPr kumimoji="1" lang="en-US" altLang="ja-JP" sz="2400" dirty="0">
                <a:latin typeface="BIZ UDPゴシック" panose="020B0400000000000000" pitchFamily="50" charset="-128"/>
                <a:ea typeface="BIZ UDPゴシック" panose="020B0400000000000000" pitchFamily="50" charset="-128"/>
              </a:rPr>
              <a:t>App Store</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Android</a:t>
            </a:r>
            <a:r>
              <a:rPr kumimoji="1" lang="ja-JP" altLang="en-US" sz="2400" dirty="0">
                <a:latin typeface="BIZ UDPゴシック" panose="020B0400000000000000" pitchFamily="50" charset="-128"/>
                <a:ea typeface="BIZ UDPゴシック" panose="020B0400000000000000" pitchFamily="50" charset="-128"/>
              </a:rPr>
              <a:t>の場合「</a:t>
            </a:r>
            <a:r>
              <a:rPr kumimoji="1" lang="en-US" altLang="ja-JP" sz="2400" dirty="0">
                <a:latin typeface="BIZ UDPゴシック" panose="020B0400000000000000" pitchFamily="50" charset="-128"/>
                <a:ea typeface="BIZ UDPゴシック" panose="020B0400000000000000" pitchFamily="50" charset="-128"/>
              </a:rPr>
              <a:t>Google Play</a:t>
            </a:r>
            <a:r>
              <a:rPr kumimoji="1" lang="ja-JP" altLang="en-US" sz="2400" dirty="0">
                <a:latin typeface="BIZ UDPゴシック" panose="020B0400000000000000" pitchFamily="50" charset="-128"/>
                <a:ea typeface="BIZ UDPゴシック" panose="020B0400000000000000" pitchFamily="50" charset="-128"/>
              </a:rPr>
              <a:t>」で</a:t>
            </a:r>
            <a:r>
              <a:rPr kumimoji="1" lang="en-US" altLang="ja-JP" sz="2400" dirty="0">
                <a:latin typeface="BIZ UDPゴシック" panose="020B0400000000000000" pitchFamily="50" charset="-128"/>
                <a:ea typeface="BIZ UDPゴシック" panose="020B0400000000000000" pitchFamily="50" charset="-128"/>
              </a:rPr>
              <a:t>Amazon Alexa</a:t>
            </a:r>
            <a:r>
              <a:rPr kumimoji="1" lang="ja-JP" altLang="en-US" sz="2400" dirty="0">
                <a:latin typeface="BIZ UDPゴシック" panose="020B0400000000000000" pitchFamily="50" charset="-128"/>
                <a:ea typeface="BIZ UDPゴシック" panose="020B0400000000000000" pitchFamily="50" charset="-128"/>
              </a:rPr>
              <a:t>アプリを検索してインストールします。「</a:t>
            </a:r>
            <a:r>
              <a:rPr kumimoji="1" lang="en-US" altLang="ja-JP" sz="2400" dirty="0" err="1">
                <a:latin typeface="BIZ UDPゴシック" panose="020B0400000000000000" pitchFamily="50" charset="-128"/>
                <a:ea typeface="BIZ UDPゴシック" panose="020B0400000000000000" pitchFamily="50" charset="-128"/>
              </a:rPr>
              <a:t>alexa</a:t>
            </a:r>
            <a:r>
              <a:rPr kumimoji="1" lang="ja-JP" altLang="en-US" sz="2400" dirty="0">
                <a:latin typeface="BIZ UDPゴシック" panose="020B0400000000000000" pitchFamily="50" charset="-128"/>
                <a:ea typeface="BIZ UDPゴシック" panose="020B0400000000000000" pitchFamily="50" charset="-128"/>
              </a:rPr>
              <a:t>（アレクサ）」というキーワードで検索します。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ここでは、</a:t>
            </a:r>
            <a:r>
              <a:rPr kumimoji="1" lang="en-US" altLang="ja-JP" sz="2400" dirty="0">
                <a:latin typeface="BIZ UDPゴシック" panose="020B0400000000000000" pitchFamily="50" charset="-128"/>
                <a:ea typeface="BIZ UDPゴシック" panose="020B0400000000000000" pitchFamily="50" charset="-128"/>
              </a:rPr>
              <a:t>iPhone</a:t>
            </a:r>
            <a:r>
              <a:rPr kumimoji="1" lang="ja-JP" altLang="en-US" sz="2400" dirty="0">
                <a:latin typeface="BIZ UDPゴシック" panose="020B0400000000000000" pitchFamily="50" charset="-128"/>
                <a:ea typeface="BIZ UDPゴシック" panose="020B0400000000000000" pitchFamily="50" charset="-128"/>
              </a:rPr>
              <a:t>での設定をご案内します。</a:t>
            </a:r>
          </a:p>
          <a:p>
            <a:endParaRPr kumimoji="1" lang="ja-JP" altLang="en-US" dirty="0"/>
          </a:p>
        </p:txBody>
      </p:sp>
    </p:spTree>
    <p:extLst>
      <p:ext uri="{BB962C8B-B14F-4D97-AF65-F5344CB8AC3E}">
        <p14:creationId xmlns:p14="http://schemas.microsoft.com/office/powerpoint/2010/main" val="891708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9B5624F-A59E-BAD0-3C70-9829C30E57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2012" y="695642"/>
            <a:ext cx="2162175" cy="4679315"/>
          </a:xfrm>
          <a:prstGeom prst="rect">
            <a:avLst/>
          </a:prstGeom>
          <a:noFill/>
          <a:ln>
            <a:noFill/>
          </a:ln>
        </p:spPr>
      </p:pic>
      <p:pic>
        <p:nvPicPr>
          <p:cNvPr id="5" name="図 4">
            <a:extLst>
              <a:ext uri="{FF2B5EF4-FFF2-40B4-BE49-F238E27FC236}">
                <a16:creationId xmlns:a16="http://schemas.microsoft.com/office/drawing/2014/main" id="{7C41A3C4-FC74-650C-1F1D-07F7D2408F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412" y="695641"/>
            <a:ext cx="2162175" cy="4679315"/>
          </a:xfrm>
          <a:prstGeom prst="rect">
            <a:avLst/>
          </a:prstGeom>
          <a:noFill/>
          <a:ln>
            <a:noFill/>
          </a:ln>
        </p:spPr>
      </p:pic>
      <p:sp>
        <p:nvSpPr>
          <p:cNvPr id="8" name="テキスト ボックス 7">
            <a:extLst>
              <a:ext uri="{FF2B5EF4-FFF2-40B4-BE49-F238E27FC236}">
                <a16:creationId xmlns:a16="http://schemas.microsoft.com/office/drawing/2014/main" id="{B288FE12-F87C-30B8-E9F7-8945271B3A2F}"/>
              </a:ext>
            </a:extLst>
          </p:cNvPr>
          <p:cNvSpPr txBox="1"/>
          <p:nvPr/>
        </p:nvSpPr>
        <p:spPr>
          <a:xfrm>
            <a:off x="1984229" y="5589200"/>
            <a:ext cx="2670897" cy="646331"/>
          </a:xfrm>
          <a:prstGeom prst="rect">
            <a:avLst/>
          </a:prstGeom>
          <a:noFill/>
        </p:spPr>
        <p:txBody>
          <a:bodyPr wrap="square" rtlCol="0">
            <a:spAutoFit/>
          </a:bodyPr>
          <a:lstStyle/>
          <a:p>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App Store</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を開きます。</a:t>
            </a:r>
          </a:p>
          <a:p>
            <a:endParaRPr kumimoji="1" lang="ja-JP" altLang="en-US" dirty="0"/>
          </a:p>
        </p:txBody>
      </p:sp>
      <p:sp>
        <p:nvSpPr>
          <p:cNvPr id="9" name="テキスト ボックス 8">
            <a:extLst>
              <a:ext uri="{FF2B5EF4-FFF2-40B4-BE49-F238E27FC236}">
                <a16:creationId xmlns:a16="http://schemas.microsoft.com/office/drawing/2014/main" id="{49A415E1-5134-08FB-EEBC-90D75283D9D9}"/>
              </a:ext>
            </a:extLst>
          </p:cNvPr>
          <p:cNvSpPr txBox="1"/>
          <p:nvPr/>
        </p:nvSpPr>
        <p:spPr>
          <a:xfrm>
            <a:off x="7259782" y="5516028"/>
            <a:ext cx="3165764" cy="646331"/>
          </a:xfrm>
          <a:prstGeom prst="rect">
            <a:avLst/>
          </a:prstGeom>
          <a:noFill/>
        </p:spPr>
        <p:txBody>
          <a:bodyPr wrap="square" rtlCol="0">
            <a:spAutoFit/>
          </a:bodyPr>
          <a:lstStyle/>
          <a:p>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alexa</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（アレクサ）」というキーワードで検索します。</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297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E98D-A1B6-C152-FCF4-6B069F898D0C}"/>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2D5EE03-7427-B061-E7D7-74736F44FCAB}"/>
              </a:ext>
            </a:extLst>
          </p:cNvPr>
          <p:cNvSpPr txBox="1"/>
          <p:nvPr/>
        </p:nvSpPr>
        <p:spPr>
          <a:xfrm>
            <a:off x="1509712" y="5406843"/>
            <a:ext cx="3727306" cy="1259127"/>
          </a:xfrm>
          <a:prstGeom prst="rect">
            <a:avLst/>
          </a:prstGeom>
          <a:noFill/>
        </p:spPr>
        <p:txBody>
          <a:bodyPr wrap="square" rtlCol="0">
            <a:spAutoFit/>
          </a:bodyPr>
          <a:lstStyle/>
          <a:p>
            <a:pPr>
              <a:lnSpc>
                <a:spcPct val="107000"/>
              </a:lnSpc>
              <a:spcAft>
                <a:spcPts val="800"/>
              </a:spcAft>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「入手」</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をタップすると、丸いマークに変わり、インストールが始まります。インストールが終わると「開く」に変わります。</a:t>
            </a:r>
            <a:endParaRPr kumimoji="1" lang="ja-JP" altLang="en-US"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8F37501-F6CE-7C3D-F709-404EB0681E2D}"/>
              </a:ext>
            </a:extLst>
          </p:cNvPr>
          <p:cNvSpPr txBox="1"/>
          <p:nvPr/>
        </p:nvSpPr>
        <p:spPr>
          <a:xfrm>
            <a:off x="7173912" y="5406842"/>
            <a:ext cx="3367088" cy="964110"/>
          </a:xfrm>
          <a:prstGeom prst="rect">
            <a:avLst/>
          </a:prstGeom>
          <a:noFill/>
        </p:spPr>
        <p:txBody>
          <a:bodyPr wrap="square" rtlCol="0">
            <a:spAutoFit/>
          </a:bodyPr>
          <a:lstStyle/>
          <a:p>
            <a:pPr>
              <a:lnSpc>
                <a:spcPct val="107000"/>
              </a:lnSpc>
              <a:spcAft>
                <a:spcPts val="80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App Store</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を閉じると、画面上に</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Amazon Alexa</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アプリのアイコンが表示されます。</a:t>
            </a:r>
          </a:p>
        </p:txBody>
      </p:sp>
      <p:pic>
        <p:nvPicPr>
          <p:cNvPr id="2" name="図 1">
            <a:extLst>
              <a:ext uri="{FF2B5EF4-FFF2-40B4-BE49-F238E27FC236}">
                <a16:creationId xmlns:a16="http://schemas.microsoft.com/office/drawing/2014/main" id="{C41D9BFC-9A93-7945-AAED-00C30B5FBA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2012" y="516255"/>
            <a:ext cx="2168525" cy="4691380"/>
          </a:xfrm>
          <a:prstGeom prst="rect">
            <a:avLst/>
          </a:prstGeom>
          <a:noFill/>
          <a:ln>
            <a:noFill/>
          </a:ln>
        </p:spPr>
      </p:pic>
      <p:pic>
        <p:nvPicPr>
          <p:cNvPr id="3" name="図 2">
            <a:extLst>
              <a:ext uri="{FF2B5EF4-FFF2-40B4-BE49-F238E27FC236}">
                <a16:creationId xmlns:a16="http://schemas.microsoft.com/office/drawing/2014/main" id="{B03DBEE5-6B13-8288-3133-4CEFDF8A2A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125" y="516255"/>
            <a:ext cx="2139950" cy="4691380"/>
          </a:xfrm>
          <a:prstGeom prst="rect">
            <a:avLst/>
          </a:prstGeom>
          <a:noFill/>
          <a:ln>
            <a:noFill/>
          </a:ln>
        </p:spPr>
      </p:pic>
    </p:spTree>
    <p:extLst>
      <p:ext uri="{BB962C8B-B14F-4D97-AF65-F5344CB8AC3E}">
        <p14:creationId xmlns:p14="http://schemas.microsoft.com/office/powerpoint/2010/main" val="1169709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天空">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天空</Template>
  <TotalTime>753</TotalTime>
  <Words>1372</Words>
  <Application>Microsoft Office PowerPoint</Application>
  <PresentationFormat>ワイド画面</PresentationFormat>
  <Paragraphs>97</Paragraphs>
  <Slides>28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BIZ UDPゴシック</vt:lpstr>
      <vt:lpstr>Arial</vt:lpstr>
      <vt:lpstr>Calibri</vt:lpstr>
      <vt:lpstr>Calibri Light</vt:lpstr>
      <vt:lpstr>天空</vt:lpstr>
      <vt:lpstr>スマートスピーカーで「サピエ図書館」スキルを使うための準備</vt:lpstr>
      <vt:lpstr>スマートスピーカーで「サピエ図書館」スキルを 使うために必要な準備</vt:lpstr>
      <vt:lpstr>インターネットとWiFi（無線）環境</vt:lpstr>
      <vt:lpstr>Amazon会員登録（アカウント作成）</vt:lpstr>
      <vt:lpstr>サピエ会員登録</vt:lpstr>
      <vt:lpstr>「サピエ図書館」スキル利用申し込み</vt:lpstr>
      <vt:lpstr>スマホやタブレットに Amazon Alexaアプリをインストール</vt:lpstr>
      <vt:lpstr>PowerPoint プレゼンテーション</vt:lpstr>
      <vt:lpstr>PowerPoint プレゼンテーション</vt:lpstr>
      <vt:lpstr>Amazonアカウントで Amazon Alexaアプリにログインする</vt:lpstr>
      <vt:lpstr>PowerPoint プレゼンテーション</vt:lpstr>
      <vt:lpstr>PowerPoint プレゼンテーション</vt:lpstr>
      <vt:lpstr>PowerPoint プレゼンテーション</vt:lpstr>
      <vt:lpstr>PowerPoint プレゼンテーション</vt:lpstr>
      <vt:lpstr>Amazon Alexaアプリに スマートスピーカー（Amazon Echo）を登録する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Amazon Alexaアプリに 「サピエ図書館」スキルを登録する</vt:lpstr>
      <vt:lpstr>PowerPoint プレゼンテーション</vt:lpstr>
      <vt:lpstr>PowerPoint プレゼンテーション</vt:lpstr>
      <vt:lpstr>「サピエ図書館」スキルに サピエのIDとパスワードを入力する（アカウントリンク）</vt:lpstr>
      <vt:lpstr>PowerPoint プレゼンテーション</vt:lpstr>
      <vt:lpstr>PowerPoint プレゼンテーション</vt:lpstr>
      <vt:lpstr>PowerPoint プレゼンテーション</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西村 浩生</dc:creator>
  <cp:lastModifiedBy>西村 浩生</cp:lastModifiedBy>
  <cp:revision>63</cp:revision>
  <dcterms:created xsi:type="dcterms:W3CDTF">2025-05-22T07:33:45Z</dcterms:created>
  <dcterms:modified xsi:type="dcterms:W3CDTF">2025-07-30T01:25:09Z</dcterms:modified>
</cp:coreProperties>
</file>