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3" r:id="rId2"/>
    <p:sldId id="264" r:id="rId3"/>
    <p:sldId id="257" r:id="rId4"/>
    <p:sldId id="258" r:id="rId5"/>
    <p:sldId id="259" r:id="rId6"/>
    <p:sldId id="260" r:id="rId7"/>
    <p:sldId id="261" r:id="rId8"/>
    <p:sldId id="285" r:id="rId9"/>
    <p:sldId id="286" r:id="rId10"/>
    <p:sldId id="269" r:id="rId11"/>
    <p:sldId id="265" r:id="rId12"/>
    <p:sldId id="266" r:id="rId13"/>
    <p:sldId id="267" r:id="rId14"/>
    <p:sldId id="268" r:id="rId15"/>
    <p:sldId id="26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AA5C30A-AA10-4B7F-8675-CCF6CBC4132E}">
          <p14:sldIdLst>
            <p14:sldId id="283"/>
            <p14:sldId id="264"/>
            <p14:sldId id="257"/>
            <p14:sldId id="258"/>
            <p14:sldId id="259"/>
            <p14:sldId id="260"/>
            <p14:sldId id="261"/>
            <p14:sldId id="285"/>
            <p14:sldId id="286"/>
            <p14:sldId id="269"/>
            <p14:sldId id="265"/>
            <p14:sldId id="266"/>
            <p14:sldId id="267"/>
            <p14:sldId id="268"/>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9B306-167A-40A6-9877-6C663B8C6EAD}" type="datetimeFigureOut">
              <a:rPr kumimoji="1" lang="ja-JP" altLang="en-US" smtClean="0"/>
              <a:t>2025/8/23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70E1D0-946D-47C9-8700-35D439DBAC4E}" type="slidenum">
              <a:rPr kumimoji="1" lang="ja-JP" altLang="en-US" smtClean="0"/>
              <a:t>‹#›</a:t>
            </a:fld>
            <a:endParaRPr kumimoji="1" lang="ja-JP" altLang="en-US"/>
          </a:p>
        </p:txBody>
      </p:sp>
    </p:spTree>
    <p:extLst>
      <p:ext uri="{BB962C8B-B14F-4D97-AF65-F5344CB8AC3E}">
        <p14:creationId xmlns:p14="http://schemas.microsoft.com/office/powerpoint/2010/main" val="22546038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B70E1D0-946D-47C9-8700-35D439DBAC4E}" type="slidenum">
              <a:rPr kumimoji="1" lang="ja-JP" altLang="en-US" smtClean="0"/>
              <a:t>9</a:t>
            </a:fld>
            <a:endParaRPr kumimoji="1" lang="ja-JP" altLang="en-US"/>
          </a:p>
        </p:txBody>
      </p:sp>
    </p:spTree>
    <p:extLst>
      <p:ext uri="{BB962C8B-B14F-4D97-AF65-F5344CB8AC3E}">
        <p14:creationId xmlns:p14="http://schemas.microsoft.com/office/powerpoint/2010/main" val="3330751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a:xfrm>
            <a:off x="3962399" y="5870575"/>
            <a:ext cx="4893958" cy="377825"/>
          </a:xfrm>
        </p:spPr>
        <p:txBody>
          <a:bodyPr/>
          <a:lstStyle/>
          <a:p>
            <a:endParaRPr kumimoji="1" lang="ja-JP" altLang="en-US"/>
          </a:p>
        </p:txBody>
      </p:sp>
      <p:sp>
        <p:nvSpPr>
          <p:cNvPr id="6" name="Slide Number Placeholder 5"/>
          <p:cNvSpPr>
            <a:spLocks noGrp="1"/>
          </p:cNvSpPr>
          <p:nvPr>
            <p:ph type="sldNum" sz="quarter" idx="12"/>
          </p:nvPr>
        </p:nvSpPr>
        <p:spPr>
          <a:xfrm>
            <a:off x="10608958" y="5870575"/>
            <a:ext cx="551167" cy="377825"/>
          </a:xfrm>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33251420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0352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3625446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4179161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263130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705863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866578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
        <p:nvSpPr>
          <p:cNvPr id="8" name="Title 1"/>
          <p:cNvSpPr>
            <a:spLocks noGrp="1"/>
          </p:cNvSpPr>
          <p:nvPr>
            <p:ph type="title"/>
          </p:nvPr>
        </p:nvSpPr>
        <p:spPr>
          <a:xfrm>
            <a:off x="685801" y="609600"/>
            <a:ext cx="10131425" cy="1456267"/>
          </a:xfrm>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072648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1823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64678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49978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32473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84059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334001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1473650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359770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A50403-AED1-47F5-8E17-C3817392602B}" type="datetimeFigureOut">
              <a:rPr kumimoji="1" lang="ja-JP" altLang="en-US" smtClean="0"/>
              <a:t>2025/8/23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438726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AA50403-AED1-47F5-8E17-C3817392602B}" type="datetimeFigureOut">
              <a:rPr kumimoji="1" lang="ja-JP" altLang="en-US" smtClean="0"/>
              <a:t>2025/8/23</a:t>
            </a:fld>
            <a:endParaRPr kumimoji="1" lang="ja-JP" alt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0E7BE40-A9D2-4C73-B540-5C433ACB7609}" type="slidenum">
              <a:rPr kumimoji="1" lang="ja-JP" altLang="en-US" smtClean="0"/>
              <a:t>‹#›</a:t>
            </a:fld>
            <a:endParaRPr kumimoji="1" lang="ja-JP" altLang="en-US"/>
          </a:p>
        </p:txBody>
      </p:sp>
    </p:spTree>
    <p:extLst>
      <p:ext uri="{BB962C8B-B14F-4D97-AF65-F5344CB8AC3E}">
        <p14:creationId xmlns:p14="http://schemas.microsoft.com/office/powerpoint/2010/main" val="33294681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kumimoji="1"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kumimoji="1"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kumimoji="1"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kumimoji="1"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aiiv.net/zensijokyo/ss_skil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voice-lifestyle.com/alexa-skil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F6590-A3CC-5974-1E0E-EB23B834CDA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CC5CD65-159D-01FE-E8F1-FCF82716A3B4}"/>
              </a:ext>
            </a:extLst>
          </p:cNvPr>
          <p:cNvSpPr>
            <a:spLocks noGrp="1"/>
          </p:cNvSpPr>
          <p:nvPr>
            <p:ph type="ctrTitle"/>
          </p:nvPr>
        </p:nvSpPr>
        <p:spPr>
          <a:xfrm>
            <a:off x="526472" y="1330036"/>
            <a:ext cx="10612582" cy="646687"/>
          </a:xfrm>
        </p:spPr>
        <p:txBody>
          <a:bodyPr>
            <a:noAutofit/>
          </a:bodyPr>
          <a:lstStyle/>
          <a:p>
            <a:r>
              <a:rPr lang="ja-JP" altLang="ja-JP" sz="3600" b="1" dirty="0">
                <a:latin typeface="BIZ UDPゴシック" panose="020B0400000000000000" pitchFamily="50" charset="-128"/>
                <a:ea typeface="BIZ UDPゴシック" panose="020B0400000000000000" pitchFamily="50" charset="-128"/>
              </a:rPr>
              <a:t>スマートスピーカー「サピエ図書館」スキル</a:t>
            </a:r>
            <a:r>
              <a:rPr lang="ja-JP" altLang="en-US" sz="3600" b="1" dirty="0">
                <a:latin typeface="BIZ UDPゴシック" panose="020B0400000000000000" pitchFamily="50" charset="-128"/>
                <a:ea typeface="BIZ UDPゴシック" panose="020B0400000000000000" pitchFamily="50" charset="-128"/>
              </a:rPr>
              <a:t>　説明会</a:t>
            </a:r>
            <a:endParaRPr kumimoji="1" lang="ja-JP" altLang="en-US" sz="3600" b="1" dirty="0">
              <a:latin typeface="BIZ UDPゴシック" panose="020B0400000000000000" pitchFamily="50" charset="-128"/>
              <a:ea typeface="BIZ UDPゴシック" panose="020B0400000000000000" pitchFamily="50" charset="-128"/>
            </a:endParaRPr>
          </a:p>
        </p:txBody>
      </p:sp>
      <p:sp>
        <p:nvSpPr>
          <p:cNvPr id="3" name="字幕 2">
            <a:extLst>
              <a:ext uri="{FF2B5EF4-FFF2-40B4-BE49-F238E27FC236}">
                <a16:creationId xmlns:a16="http://schemas.microsoft.com/office/drawing/2014/main" id="{83673A91-B388-7A3D-4C50-7E32392EC263}"/>
              </a:ext>
            </a:extLst>
          </p:cNvPr>
          <p:cNvSpPr>
            <a:spLocks noGrp="1"/>
          </p:cNvSpPr>
          <p:nvPr>
            <p:ph type="subTitle" idx="1"/>
          </p:nvPr>
        </p:nvSpPr>
        <p:spPr>
          <a:xfrm>
            <a:off x="8469746" y="4012917"/>
            <a:ext cx="2918690" cy="868361"/>
          </a:xfrm>
        </p:spPr>
        <p:txBody>
          <a:bodyPr>
            <a:noAutofit/>
          </a:bodyPr>
          <a:lstStyle/>
          <a:p>
            <a:r>
              <a:rPr kumimoji="1" lang="en-US" altLang="ja-JP" sz="2000" dirty="0">
                <a:latin typeface="BIZ UDPゴシック" panose="020B0400000000000000" pitchFamily="50" charset="-128"/>
                <a:ea typeface="BIZ UDPゴシック" panose="020B0400000000000000" pitchFamily="50" charset="-128"/>
              </a:rPr>
              <a:t>2025</a:t>
            </a:r>
            <a:r>
              <a:rPr kumimoji="1" lang="ja-JP" altLang="en-US" sz="2000" dirty="0">
                <a:latin typeface="BIZ UDPゴシック" panose="020B0400000000000000" pitchFamily="50" charset="-128"/>
                <a:ea typeface="BIZ UDPゴシック" panose="020B0400000000000000" pitchFamily="50" charset="-128"/>
              </a:rPr>
              <a:t>年</a:t>
            </a:r>
            <a:r>
              <a:rPr kumimoji="1" lang="en-US" altLang="ja-JP" sz="2000" dirty="0">
                <a:latin typeface="BIZ UDPゴシック" panose="020B0400000000000000" pitchFamily="50" charset="-128"/>
                <a:ea typeface="BIZ UDPゴシック" panose="020B0400000000000000" pitchFamily="50" charset="-128"/>
              </a:rPr>
              <a:t>8</a:t>
            </a:r>
            <a:r>
              <a:rPr kumimoji="1" lang="ja-JP" altLang="en-US" sz="2000" dirty="0">
                <a:latin typeface="BIZ UDPゴシック" panose="020B0400000000000000" pitchFamily="50" charset="-128"/>
                <a:ea typeface="BIZ UDPゴシック" panose="020B0400000000000000" pitchFamily="50" charset="-128"/>
              </a:rPr>
              <a:t>月</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全視情協　サピエ事務局</a:t>
            </a:r>
          </a:p>
        </p:txBody>
      </p:sp>
    </p:spTree>
    <p:extLst>
      <p:ext uri="{BB962C8B-B14F-4D97-AF65-F5344CB8AC3E}">
        <p14:creationId xmlns:p14="http://schemas.microsoft.com/office/powerpoint/2010/main" val="662374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D0C3F3-D2C0-224C-B21C-0A39E126282B}"/>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マニュアルについて</a:t>
            </a:r>
          </a:p>
        </p:txBody>
      </p:sp>
      <p:sp>
        <p:nvSpPr>
          <p:cNvPr id="3" name="コンテンツ プレースホルダー 2">
            <a:extLst>
              <a:ext uri="{FF2B5EF4-FFF2-40B4-BE49-F238E27FC236}">
                <a16:creationId xmlns:a16="http://schemas.microsoft.com/office/drawing/2014/main" id="{68D5B383-1E73-92BD-6FED-B6E646CFF6E4}"/>
              </a:ext>
            </a:extLst>
          </p:cNvPr>
          <p:cNvSpPr>
            <a:spLocks noGrp="1"/>
          </p:cNvSpPr>
          <p:nvPr>
            <p:ph idx="1"/>
          </p:nvPr>
        </p:nvSpPr>
        <p:spPr>
          <a:xfrm>
            <a:off x="811213" y="1948104"/>
            <a:ext cx="9880599" cy="3649133"/>
          </a:xfrm>
        </p:spPr>
        <p:txBody>
          <a:bodyPr/>
          <a:lstStyle/>
          <a:p>
            <a:r>
              <a:rPr lang="en-US" altLang="ja-JP" sz="2400" dirty="0">
                <a:latin typeface="BIZ UDPゴシック" panose="020B0400000000000000" pitchFamily="50" charset="-128"/>
                <a:ea typeface="BIZ UDPゴシック" panose="020B0400000000000000" pitchFamily="50" charset="-128"/>
                <a:hlinkClick r:id="rId2"/>
              </a:rPr>
              <a:t>https://www.naiiv.net/zensijokyo/ss_skill</a:t>
            </a:r>
            <a:r>
              <a:rPr lang="ja-JP" altLang="en-US" sz="2400" dirty="0">
                <a:latin typeface="BIZ UDPゴシック" panose="020B0400000000000000" pitchFamily="50" charset="-128"/>
                <a:ea typeface="BIZ UDPゴシック" panose="020B0400000000000000" pitchFamily="50" charset="-128"/>
              </a:rPr>
              <a:t>　に掲載</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スマートスピーカーで「サピエ図書館」スキルを使うための準備</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スマートスピーカー「サピエ図書館」スキル　操作案内</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操作案内はワード、テキストファイル、点字（</a:t>
            </a:r>
            <a:r>
              <a:rPr lang="en-US" altLang="ja-JP" sz="2400" dirty="0">
                <a:latin typeface="BIZ UDPゴシック" panose="020B0400000000000000" pitchFamily="50" charset="-128"/>
                <a:ea typeface="BIZ UDPゴシック" panose="020B0400000000000000" pitchFamily="50" charset="-128"/>
              </a:rPr>
              <a:t>BES</a:t>
            </a:r>
            <a:r>
              <a:rPr lang="ja-JP" altLang="en-US" sz="2400" dirty="0">
                <a:latin typeface="BIZ UDPゴシック" panose="020B0400000000000000" pitchFamily="50" charset="-128"/>
                <a:ea typeface="BIZ UDPゴシック" panose="020B0400000000000000" pitchFamily="50" charset="-128"/>
              </a:rPr>
              <a:t>）、テキストデイジーを全視情協ホームページでダウンロードできるようにする。</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メールでの提供も可能</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操作実演動画</a:t>
            </a:r>
            <a:endParaRPr kumimoji="1" lang="ja-JP" altLang="en-US" dirty="0"/>
          </a:p>
        </p:txBody>
      </p:sp>
    </p:spTree>
    <p:extLst>
      <p:ext uri="{BB962C8B-B14F-4D97-AF65-F5344CB8AC3E}">
        <p14:creationId xmlns:p14="http://schemas.microsoft.com/office/powerpoint/2010/main" val="165124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8D0818-380F-D506-E2D2-3DA43ACAA2D1}"/>
              </a:ext>
            </a:extLst>
          </p:cNvPr>
          <p:cNvSpPr>
            <a:spLocks noGrp="1"/>
          </p:cNvSpPr>
          <p:nvPr>
            <p:ph type="title"/>
          </p:nvPr>
        </p:nvSpPr>
        <p:spPr/>
        <p:txBody>
          <a:bodyPr/>
          <a:lstStyle/>
          <a:p>
            <a:r>
              <a:rPr kumimoji="1" lang="ja-JP" altLang="en-US" dirty="0">
                <a:latin typeface="BIZ UDPゴシック" panose="020B0400000000000000" pitchFamily="50" charset="-128"/>
                <a:ea typeface="BIZ UDPゴシック" panose="020B0400000000000000" pitchFamily="50" charset="-128"/>
              </a:rPr>
              <a:t>利用者にお勧めするにあたって</a:t>
            </a:r>
          </a:p>
        </p:txBody>
      </p:sp>
      <p:sp>
        <p:nvSpPr>
          <p:cNvPr id="3" name="コンテンツ プレースホルダー 2">
            <a:extLst>
              <a:ext uri="{FF2B5EF4-FFF2-40B4-BE49-F238E27FC236}">
                <a16:creationId xmlns:a16="http://schemas.microsoft.com/office/drawing/2014/main" id="{6E9AC355-62E4-13A2-7F91-E23146A5FB23}"/>
              </a:ext>
            </a:extLst>
          </p:cNvPr>
          <p:cNvSpPr>
            <a:spLocks noGrp="1"/>
          </p:cNvSpPr>
          <p:nvPr>
            <p:ph idx="1"/>
          </p:nvPr>
        </p:nvSpPr>
        <p:spPr>
          <a:xfrm>
            <a:off x="759692" y="2520758"/>
            <a:ext cx="10250053" cy="2568478"/>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既にサピエ会員の方</a:t>
            </a:r>
            <a:endParaRPr kumimoji="1"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まだサピエ会員ではない方</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ディスレクシアの方、目で文字を追うことが難しい方、上肢に障害があり、ページをめくることができない方（サピエ　</a:t>
            </a:r>
            <a:r>
              <a:rPr lang="en-US" altLang="ja-JP" sz="2800" dirty="0">
                <a:latin typeface="BIZ UDPゴシック" panose="020B0400000000000000" pitchFamily="50" charset="-128"/>
                <a:ea typeface="BIZ UDPゴシック" panose="020B0400000000000000" pitchFamily="50" charset="-128"/>
              </a:rPr>
              <a:t>B</a:t>
            </a:r>
            <a:r>
              <a:rPr lang="ja-JP" altLang="en-US" sz="2800" dirty="0">
                <a:latin typeface="BIZ UDPゴシック" panose="020B0400000000000000" pitchFamily="50" charset="-128"/>
                <a:ea typeface="BIZ UDPゴシック" panose="020B0400000000000000" pitchFamily="50" charset="-128"/>
              </a:rPr>
              <a:t>会員）</a:t>
            </a:r>
            <a:endParaRPr kumimoji="1" lang="ja-JP" altLang="en-US" sz="2800" dirty="0"/>
          </a:p>
        </p:txBody>
      </p:sp>
    </p:spTree>
    <p:extLst>
      <p:ext uri="{BB962C8B-B14F-4D97-AF65-F5344CB8AC3E}">
        <p14:creationId xmlns:p14="http://schemas.microsoft.com/office/powerpoint/2010/main" val="963543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6EFDC4-8934-CD84-0CDD-19AE0C6499E0}"/>
              </a:ext>
            </a:extLst>
          </p:cNvPr>
          <p:cNvSpPr>
            <a:spLocks noGrp="1"/>
          </p:cNvSpPr>
          <p:nvPr>
            <p:ph type="title"/>
          </p:nvPr>
        </p:nvSpPr>
        <p:spPr>
          <a:xfrm>
            <a:off x="685801" y="609600"/>
            <a:ext cx="10131425" cy="1080655"/>
          </a:xfrm>
        </p:spPr>
        <p:txBody>
          <a:bodyPr>
            <a:normAutofit/>
          </a:bodyPr>
          <a:lstStyle/>
          <a:p>
            <a:r>
              <a:rPr lang="ja-JP" altLang="en-US" dirty="0">
                <a:latin typeface="BIZ UDPゴシック" panose="020B0400000000000000" pitchFamily="50" charset="-128"/>
                <a:ea typeface="BIZ UDPゴシック" panose="020B0400000000000000" pitchFamily="50" charset="-128"/>
              </a:rPr>
              <a:t>既にサピエ会員の方</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CC97582B-05F4-05A2-C032-8BCB872D9A45}"/>
              </a:ext>
            </a:extLst>
          </p:cNvPr>
          <p:cNvSpPr>
            <a:spLocks noGrp="1"/>
          </p:cNvSpPr>
          <p:nvPr>
            <p:ph idx="1"/>
          </p:nvPr>
        </p:nvSpPr>
        <p:spPr>
          <a:xfrm>
            <a:off x="685801" y="2289849"/>
            <a:ext cx="10711872" cy="2753206"/>
          </a:xfrm>
        </p:spPr>
        <p:txBody>
          <a:bodyPr>
            <a:noAutofit/>
          </a:bodyPr>
          <a:lstStyle/>
          <a:p>
            <a:r>
              <a:rPr lang="ja-JP" altLang="en-US" sz="2800" dirty="0">
                <a:latin typeface="BIZ UDPゴシック" panose="020B0400000000000000" pitchFamily="50" charset="-128"/>
                <a:ea typeface="BIZ UDPゴシック" panose="020B0400000000000000" pitchFamily="50" charset="-128"/>
              </a:rPr>
              <a:t>パソコン、スマホ、専用再生機などの操作に慣れている方であれば、スマートスピーカーの準備もしやすい。</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速度変更、文字入力検索などは、従来の機器の方が機能が上。</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従来の機器が使いにくいと思っている方には、新しい選択肢となり得る。</a:t>
            </a:r>
            <a:endParaRPr lang="en-US" altLang="ja-JP"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80526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FF2EA-C04E-7226-CCF9-40ED2DA643CD}"/>
              </a:ext>
            </a:extLst>
          </p:cNvPr>
          <p:cNvSpPr>
            <a:spLocks noGrp="1"/>
          </p:cNvSpPr>
          <p:nvPr>
            <p:ph type="title"/>
          </p:nvPr>
        </p:nvSpPr>
        <p:spPr>
          <a:xfrm>
            <a:off x="833584" y="461819"/>
            <a:ext cx="10074562" cy="1006763"/>
          </a:xfrm>
        </p:spPr>
        <p:txBody>
          <a:bodyPr/>
          <a:lstStyle/>
          <a:p>
            <a:r>
              <a:rPr lang="ja-JP" altLang="en-US" dirty="0">
                <a:latin typeface="BIZ UDPゴシック" panose="020B0400000000000000" pitchFamily="50" charset="-128"/>
                <a:ea typeface="BIZ UDPゴシック" panose="020B0400000000000000" pitchFamily="50" charset="-128"/>
              </a:rPr>
              <a:t>まだサピエ会員ではない方</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469AB9B4-303B-AB57-760D-99682EC4692A}"/>
              </a:ext>
            </a:extLst>
          </p:cNvPr>
          <p:cNvSpPr>
            <a:spLocks noGrp="1"/>
          </p:cNvSpPr>
          <p:nvPr>
            <p:ph idx="1"/>
          </p:nvPr>
        </p:nvSpPr>
        <p:spPr>
          <a:xfrm>
            <a:off x="685801" y="1921163"/>
            <a:ext cx="10074562" cy="2466109"/>
          </a:xfrm>
        </p:spPr>
        <p:txBody>
          <a:bodyPr>
            <a:noAutofit/>
          </a:bodyPr>
          <a:lstStyle/>
          <a:p>
            <a:r>
              <a:rPr lang="ja-JP" altLang="en-US" sz="2800" dirty="0">
                <a:latin typeface="BIZ UDPゴシック" panose="020B0400000000000000" pitchFamily="50" charset="-128"/>
                <a:ea typeface="BIZ UDPゴシック" panose="020B0400000000000000" pitchFamily="50" charset="-128"/>
              </a:rPr>
              <a:t>パソコン、スマホ、専用再生機よりも操作が簡単で、始めやすい。</a:t>
            </a:r>
            <a:endParaRPr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スマートスピーカーに慣れてきて、機能が物足りなくなったら、</a:t>
            </a:r>
            <a:r>
              <a:rPr lang="ja-JP" altLang="en-US" sz="2800" dirty="0">
                <a:latin typeface="BIZ UDPゴシック" panose="020B0400000000000000" pitchFamily="50" charset="-128"/>
                <a:ea typeface="BIZ UDPゴシック" panose="020B0400000000000000" pitchFamily="50" charset="-128"/>
              </a:rPr>
              <a:t>パソコン、スマホ、専用再生機への移行を勧める。</a:t>
            </a:r>
            <a:endParaRPr lang="en-US" altLang="ja-JP" sz="2800" dirty="0">
              <a:latin typeface="BIZ UDPゴシック" panose="020B0400000000000000" pitchFamily="50" charset="-128"/>
              <a:ea typeface="BIZ UDPゴシック" panose="020B0400000000000000" pitchFamily="50" charset="-128"/>
            </a:endParaRPr>
          </a:p>
          <a:p>
            <a:r>
              <a:rPr lang="en-US" altLang="ja-JP" sz="2800" dirty="0">
                <a:latin typeface="BIZ UDPゴシック" panose="020B0400000000000000" pitchFamily="50" charset="-128"/>
                <a:ea typeface="BIZ UDPゴシック" panose="020B0400000000000000" pitchFamily="50" charset="-128"/>
              </a:rPr>
              <a:t>iPhone</a:t>
            </a:r>
            <a:r>
              <a:rPr lang="ja-JP" altLang="en-US" sz="2800" dirty="0">
                <a:latin typeface="BIZ UDPゴシック" panose="020B0400000000000000" pitchFamily="50" charset="-128"/>
                <a:ea typeface="BIZ UDPゴシック" panose="020B0400000000000000" pitchFamily="50" charset="-128"/>
              </a:rPr>
              <a:t>だけではなく、</a:t>
            </a:r>
            <a:r>
              <a:rPr lang="en-US" altLang="ja-JP" sz="2800" dirty="0">
                <a:latin typeface="BIZ UDPゴシック" panose="020B0400000000000000" pitchFamily="50" charset="-128"/>
                <a:ea typeface="BIZ UDPゴシック" panose="020B0400000000000000" pitchFamily="50" charset="-128"/>
              </a:rPr>
              <a:t>Android</a:t>
            </a:r>
            <a:r>
              <a:rPr lang="ja-JP" altLang="en-US" sz="2800" dirty="0">
                <a:latin typeface="BIZ UDPゴシック" panose="020B0400000000000000" pitchFamily="50" charset="-128"/>
                <a:ea typeface="BIZ UDPゴシック" panose="020B0400000000000000" pitchFamily="50" charset="-128"/>
              </a:rPr>
              <a:t>スマホでも使える。</a:t>
            </a:r>
            <a:endParaRPr lang="ja-JP" altLang="en-US" sz="2800" dirty="0"/>
          </a:p>
        </p:txBody>
      </p:sp>
    </p:spTree>
    <p:extLst>
      <p:ext uri="{BB962C8B-B14F-4D97-AF65-F5344CB8AC3E}">
        <p14:creationId xmlns:p14="http://schemas.microsoft.com/office/powerpoint/2010/main" val="3003952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6C9C6B-40F5-5D6C-5F3E-8D9B020BE3F9}"/>
              </a:ext>
            </a:extLst>
          </p:cNvPr>
          <p:cNvSpPr>
            <a:spLocks noGrp="1"/>
          </p:cNvSpPr>
          <p:nvPr>
            <p:ph type="title"/>
          </p:nvPr>
        </p:nvSpPr>
        <p:spPr>
          <a:xfrm>
            <a:off x="885104" y="720436"/>
            <a:ext cx="9732817" cy="1496291"/>
          </a:xfrm>
        </p:spPr>
        <p:txBody>
          <a:bodyPr>
            <a:normAutofit fontScale="90000"/>
          </a:bodyPr>
          <a:lstStyle/>
          <a:p>
            <a:r>
              <a:rPr lang="ja-JP" altLang="en-US" dirty="0">
                <a:latin typeface="BIZ UDPゴシック" panose="020B0400000000000000" pitchFamily="50" charset="-128"/>
                <a:ea typeface="BIZ UDPゴシック" panose="020B0400000000000000" pitchFamily="50" charset="-128"/>
              </a:rPr>
              <a:t>ディスレクシアの方、目で文字を追うことが難しい方、上肢に障害があり、ページをめくることができない方</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（サピエ　</a:t>
            </a:r>
            <a:r>
              <a:rPr lang="en-US" altLang="ja-JP" dirty="0">
                <a:latin typeface="BIZ UDPゴシック" panose="020B0400000000000000" pitchFamily="50" charset="-128"/>
                <a:ea typeface="BIZ UDPゴシック" panose="020B0400000000000000" pitchFamily="50" charset="-128"/>
              </a:rPr>
              <a:t>B</a:t>
            </a:r>
            <a:r>
              <a:rPr lang="ja-JP" altLang="en-US" dirty="0">
                <a:latin typeface="BIZ UDPゴシック" panose="020B0400000000000000" pitchFamily="50" charset="-128"/>
                <a:ea typeface="BIZ UDPゴシック" panose="020B0400000000000000" pitchFamily="50" charset="-128"/>
              </a:rPr>
              <a:t>会員）</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F35F49B3-81E9-60CC-9A71-65769D814314}"/>
              </a:ext>
            </a:extLst>
          </p:cNvPr>
          <p:cNvSpPr>
            <a:spLocks noGrp="1"/>
          </p:cNvSpPr>
          <p:nvPr>
            <p:ph idx="1"/>
          </p:nvPr>
        </p:nvSpPr>
        <p:spPr>
          <a:xfrm>
            <a:off x="1131455" y="2740504"/>
            <a:ext cx="9929090" cy="2034695"/>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パソコン、スマホ、専用再生機の操作が難しい方には、サピエの利用があまり広まっていない。</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スマートスピーカーは新しい選択肢となり得る。</a:t>
            </a:r>
            <a:endParaRPr lang="en-US" altLang="ja-JP"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0939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41405-F729-E44D-0FE0-A67CC67E98CB}"/>
              </a:ext>
            </a:extLst>
          </p:cNvPr>
          <p:cNvSpPr>
            <a:spLocks noGrp="1"/>
          </p:cNvSpPr>
          <p:nvPr>
            <p:ph type="title"/>
          </p:nvPr>
        </p:nvSpPr>
        <p:spPr/>
        <p:txBody>
          <a:bodyPr/>
          <a:lstStyle/>
          <a:p>
            <a:r>
              <a:rPr kumimoji="1" lang="ja-JP" altLang="en-US" dirty="0"/>
              <a:t>今後の予定</a:t>
            </a:r>
          </a:p>
        </p:txBody>
      </p:sp>
      <p:sp>
        <p:nvSpPr>
          <p:cNvPr id="3" name="コンテンツ プレースホルダー 2">
            <a:extLst>
              <a:ext uri="{FF2B5EF4-FFF2-40B4-BE49-F238E27FC236}">
                <a16:creationId xmlns:a16="http://schemas.microsoft.com/office/drawing/2014/main" id="{D365B0C7-7CC6-E050-DD98-890EB7B3A519}"/>
              </a:ext>
            </a:extLst>
          </p:cNvPr>
          <p:cNvSpPr>
            <a:spLocks noGrp="1"/>
          </p:cNvSpPr>
          <p:nvPr>
            <p:ph idx="1"/>
          </p:nvPr>
        </p:nvSpPr>
        <p:spPr>
          <a:xfrm>
            <a:off x="1350819" y="2437632"/>
            <a:ext cx="7774707" cy="2485350"/>
          </a:xfrm>
        </p:spPr>
        <p:txBody>
          <a:bodyPr>
            <a:normAutofit/>
          </a:bodyPr>
          <a:lstStyle/>
          <a:p>
            <a:r>
              <a:rPr lang="en-US" altLang="ja-JP" sz="2800" dirty="0">
                <a:latin typeface="BIZ UDPゴシック" panose="020B0400000000000000" pitchFamily="50" charset="-128"/>
                <a:ea typeface="BIZ UDPゴシック" panose="020B0400000000000000" pitchFamily="50" charset="-128"/>
              </a:rPr>
              <a:t>9</a:t>
            </a:r>
            <a:r>
              <a:rPr lang="zh-TW" altLang="en-US" sz="2800" dirty="0">
                <a:latin typeface="BIZ UDPゴシック" panose="020B0400000000000000" pitchFamily="50" charset="-128"/>
                <a:ea typeface="BIZ UDPゴシック" panose="020B0400000000000000" pitchFamily="50" charset="-128"/>
              </a:rPr>
              <a:t>月</a:t>
            </a:r>
            <a:r>
              <a:rPr lang="ja-JP" altLang="en-US" sz="2800" dirty="0">
                <a:latin typeface="BIZ UDPゴシック" panose="020B0400000000000000" pitchFamily="50" charset="-128"/>
                <a:ea typeface="BIZ UDPゴシック" panose="020B0400000000000000" pitchFamily="50" charset="-128"/>
              </a:rPr>
              <a:t>上旬</a:t>
            </a:r>
            <a:r>
              <a:rPr lang="zh-TW" altLang="en-US" sz="2800" dirty="0">
                <a:latin typeface="BIZ UDPゴシック" panose="020B0400000000000000" pitchFamily="50" charset="-128"/>
                <a:ea typeface="BIZ UDPゴシック" panose="020B0400000000000000" pitchFamily="50" charset="-128"/>
              </a:rPr>
              <a:t>：個人会員利用受付開始</a:t>
            </a:r>
            <a:endParaRPr lang="en-US" altLang="zh-TW" sz="2800" dirty="0">
              <a:latin typeface="BIZ UDPゴシック" panose="020B0400000000000000" pitchFamily="50" charset="-128"/>
              <a:ea typeface="BIZ UDPゴシック" panose="020B0400000000000000" pitchFamily="50" charset="-128"/>
            </a:endParaRPr>
          </a:p>
          <a:p>
            <a:r>
              <a:rPr lang="en-US" altLang="ja-JP" sz="2800" dirty="0">
                <a:latin typeface="BIZ UDPゴシック" panose="020B0400000000000000" pitchFamily="50" charset="-128"/>
                <a:ea typeface="BIZ UDPゴシック" panose="020B0400000000000000" pitchFamily="50" charset="-128"/>
              </a:rPr>
              <a:t>10</a:t>
            </a:r>
            <a:r>
              <a:rPr lang="ja-JP" altLang="en-US" sz="2800" dirty="0">
                <a:latin typeface="BIZ UDPゴシック" panose="020B0400000000000000" pitchFamily="50" charset="-128"/>
                <a:ea typeface="BIZ UDPゴシック" panose="020B0400000000000000" pitchFamily="50" charset="-128"/>
              </a:rPr>
              <a:t>月</a:t>
            </a:r>
            <a:r>
              <a:rPr lang="en-US" altLang="ja-JP" sz="2800" dirty="0">
                <a:latin typeface="BIZ UDPゴシック" panose="020B0400000000000000" pitchFamily="50" charset="-128"/>
                <a:ea typeface="BIZ UDPゴシック" panose="020B0400000000000000" pitchFamily="50" charset="-128"/>
              </a:rPr>
              <a:t>16</a:t>
            </a:r>
            <a:r>
              <a:rPr lang="ja-JP" altLang="en-US" sz="2800" dirty="0">
                <a:latin typeface="BIZ UDPゴシック" panose="020B0400000000000000" pitchFamily="50" charset="-128"/>
                <a:ea typeface="BIZ UDPゴシック" panose="020B0400000000000000" pitchFamily="50" charset="-128"/>
              </a:rPr>
              <a:t>日：サイトワールド（東京）で説明会</a:t>
            </a:r>
            <a:endParaRPr lang="en-US" altLang="ja-JP" sz="2800" dirty="0">
              <a:latin typeface="BIZ UDPゴシック" panose="020B0400000000000000" pitchFamily="50" charset="-128"/>
              <a:ea typeface="BIZ UDPゴシック" panose="020B0400000000000000" pitchFamily="50" charset="-128"/>
            </a:endParaRPr>
          </a:p>
          <a:p>
            <a:r>
              <a:rPr lang="en-US" altLang="ja-JP" sz="2800" dirty="0">
                <a:latin typeface="BIZ UDPゴシック" panose="020B0400000000000000" pitchFamily="50" charset="-128"/>
                <a:ea typeface="BIZ UDPゴシック" panose="020B0400000000000000" pitchFamily="50" charset="-128"/>
              </a:rPr>
              <a:t>11</a:t>
            </a:r>
            <a:r>
              <a:rPr lang="ja-JP" altLang="en-US" sz="2800" dirty="0">
                <a:latin typeface="BIZ UDPゴシック" panose="020B0400000000000000" pitchFamily="50" charset="-128"/>
                <a:ea typeface="BIZ UDPゴシック" panose="020B0400000000000000" pitchFamily="50" charset="-128"/>
              </a:rPr>
              <a:t>月</a:t>
            </a:r>
            <a:r>
              <a:rPr lang="en-US" altLang="ja-JP" sz="2800" dirty="0">
                <a:latin typeface="BIZ UDPゴシック" panose="020B0400000000000000" pitchFamily="50" charset="-128"/>
                <a:ea typeface="BIZ UDPゴシック" panose="020B0400000000000000" pitchFamily="50" charset="-128"/>
              </a:rPr>
              <a:t>21</a:t>
            </a:r>
            <a:r>
              <a:rPr lang="ja-JP" altLang="en-US" sz="2800" dirty="0">
                <a:latin typeface="BIZ UDPゴシック" panose="020B0400000000000000" pitchFamily="50" charset="-128"/>
                <a:ea typeface="BIZ UDPゴシック" panose="020B0400000000000000" pitchFamily="50" charset="-128"/>
              </a:rPr>
              <a:t>日～</a:t>
            </a:r>
            <a:r>
              <a:rPr lang="en-US" altLang="ja-JP" sz="2800" dirty="0">
                <a:latin typeface="BIZ UDPゴシック" panose="020B0400000000000000" pitchFamily="50" charset="-128"/>
                <a:ea typeface="BIZ UDPゴシック" panose="020B0400000000000000" pitchFamily="50" charset="-128"/>
              </a:rPr>
              <a:t>22</a:t>
            </a:r>
            <a:r>
              <a:rPr lang="ja-JP" altLang="en-US" sz="2800" dirty="0">
                <a:latin typeface="BIZ UDPゴシック" panose="020B0400000000000000" pitchFamily="50" charset="-128"/>
                <a:ea typeface="BIZ UDPゴシック" panose="020B0400000000000000" pitchFamily="50" charset="-128"/>
              </a:rPr>
              <a:t>日：日本ライトハウス展に出展</a:t>
            </a:r>
            <a:endParaRPr lang="en-US" altLang="ja-JP"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36919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6C08CE-699B-F0B9-1509-1294185A63C0}"/>
              </a:ext>
            </a:extLst>
          </p:cNvPr>
          <p:cNvSpPr>
            <a:spLocks noGrp="1"/>
          </p:cNvSpPr>
          <p:nvPr>
            <p:ph type="title"/>
          </p:nvPr>
        </p:nvSpPr>
        <p:spPr>
          <a:xfrm>
            <a:off x="572655" y="609600"/>
            <a:ext cx="10244571" cy="1456267"/>
          </a:xfrm>
        </p:spPr>
        <p:txBody>
          <a:bodyPr/>
          <a:lstStyle/>
          <a:p>
            <a:r>
              <a:rPr lang="ja-JP" altLang="ja-JP" dirty="0">
                <a:latin typeface="BIZ UDPゴシック" panose="020B0400000000000000" pitchFamily="50" charset="-128"/>
                <a:ea typeface="BIZ UDPゴシック" panose="020B0400000000000000" pitchFamily="50" charset="-128"/>
              </a:rPr>
              <a:t>スマートスピーカー「サピエ図書館」スキル</a:t>
            </a:r>
            <a:r>
              <a:rPr lang="ja-JP" altLang="en-US" dirty="0">
                <a:latin typeface="BIZ UDPゴシック" panose="020B0400000000000000" pitchFamily="50" charset="-128"/>
                <a:ea typeface="BIZ UDPゴシック" panose="020B0400000000000000" pitchFamily="50" charset="-128"/>
              </a:rPr>
              <a:t>　説明会</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A21A3ED2-FB4B-57A3-E251-C48B19C60CC2}"/>
              </a:ext>
            </a:extLst>
          </p:cNvPr>
          <p:cNvSpPr>
            <a:spLocks noGrp="1"/>
          </p:cNvSpPr>
          <p:nvPr>
            <p:ph idx="1"/>
          </p:nvPr>
        </p:nvSpPr>
        <p:spPr>
          <a:xfrm>
            <a:off x="685801" y="2151303"/>
            <a:ext cx="10388599" cy="3861570"/>
          </a:xfrm>
        </p:spPr>
        <p:txBody>
          <a:bodyPr>
            <a:noAutofit/>
          </a:bodyPr>
          <a:lstStyle/>
          <a:p>
            <a:r>
              <a:rPr lang="ja-JP" altLang="en-US" sz="2800" dirty="0">
                <a:latin typeface="BIZ UDPゴシック" panose="020B0400000000000000" pitchFamily="50" charset="-128"/>
                <a:ea typeface="BIZ UDPゴシック" panose="020B0400000000000000" pitchFamily="50" charset="-128"/>
              </a:rPr>
              <a:t>スマートスピーカー（</a:t>
            </a:r>
            <a:r>
              <a:rPr lang="en-US" altLang="ja-JP" sz="2800" dirty="0">
                <a:latin typeface="BIZ UDPゴシック" panose="020B0400000000000000" pitchFamily="50" charset="-128"/>
                <a:ea typeface="BIZ UDPゴシック" panose="020B0400000000000000" pitchFamily="50" charset="-128"/>
              </a:rPr>
              <a:t>AI</a:t>
            </a:r>
            <a:r>
              <a:rPr lang="ja-JP" altLang="en-US" sz="2800" dirty="0">
                <a:latin typeface="BIZ UDPゴシック" panose="020B0400000000000000" pitchFamily="50" charset="-128"/>
                <a:ea typeface="BIZ UDPゴシック" panose="020B0400000000000000" pitchFamily="50" charset="-128"/>
              </a:rPr>
              <a:t>スピーカー）とは？　</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スキルとは？　</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「サピエ図書館」スキルとは？</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スマートスピーカーで「サピエ図書館」スキルを使うための準備</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スマートスピーカー「サピエ図書館」スキル　操作案内</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利用者にお勧めするにあたって</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質疑応答</a:t>
            </a:r>
            <a:endParaRPr lang="en-US" altLang="ja-JP"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3371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3CB33D-FA45-3D1F-D438-5A7CF3D8CBFE}"/>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スマートスピーカー（</a:t>
            </a:r>
            <a:r>
              <a:rPr lang="en-US" altLang="ja-JP" dirty="0">
                <a:latin typeface="BIZ UDPゴシック" panose="020B0400000000000000" pitchFamily="50" charset="-128"/>
                <a:ea typeface="BIZ UDPゴシック" panose="020B0400000000000000" pitchFamily="50" charset="-128"/>
              </a:rPr>
              <a:t>AI</a:t>
            </a:r>
            <a:r>
              <a:rPr lang="ja-JP" altLang="en-US" dirty="0">
                <a:latin typeface="BIZ UDPゴシック" panose="020B0400000000000000" pitchFamily="50" charset="-128"/>
                <a:ea typeface="BIZ UDPゴシック" panose="020B0400000000000000" pitchFamily="50" charset="-128"/>
              </a:rPr>
              <a:t>スピーカー）とは？</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3716DBC7-BF09-B38F-00FA-7287E7CFF03D}"/>
              </a:ext>
            </a:extLst>
          </p:cNvPr>
          <p:cNvSpPr>
            <a:spLocks noGrp="1"/>
          </p:cNvSpPr>
          <p:nvPr>
            <p:ph idx="1"/>
          </p:nvPr>
        </p:nvSpPr>
        <p:spPr>
          <a:xfrm>
            <a:off x="685801" y="2188248"/>
            <a:ext cx="10665690" cy="3649133"/>
          </a:xfrm>
        </p:spPr>
        <p:txBody>
          <a:bodyPr>
            <a:normAutofit/>
          </a:bodyPr>
          <a:lstStyle/>
          <a:p>
            <a:pPr marL="0" indent="0">
              <a:buNone/>
            </a:pPr>
            <a:r>
              <a:rPr lang="en-US" altLang="ja-JP" sz="2800" dirty="0">
                <a:latin typeface="BIZ UDPゴシック" panose="020B0400000000000000" pitchFamily="50" charset="-128"/>
                <a:ea typeface="BIZ UDPゴシック" panose="020B0400000000000000" pitchFamily="50" charset="-128"/>
              </a:rPr>
              <a:t>AI</a:t>
            </a:r>
            <a:r>
              <a:rPr lang="ja-JP" altLang="en-US" sz="2800" dirty="0">
                <a:latin typeface="BIZ UDPゴシック" panose="020B0400000000000000" pitchFamily="50" charset="-128"/>
                <a:ea typeface="BIZ UDPゴシック" panose="020B0400000000000000" pitchFamily="50" charset="-128"/>
              </a:rPr>
              <a:t>による音声アシスタント機能とインターネット接続機能を搭載したスピーカーです。</a:t>
            </a:r>
            <a:endParaRPr lang="en-US" altLang="ja-JP" sz="2800" dirty="0">
              <a:latin typeface="BIZ UDPゴシック" panose="020B0400000000000000" pitchFamily="50" charset="-128"/>
              <a:ea typeface="BIZ UDPゴシック" panose="020B0400000000000000" pitchFamily="50" charset="-128"/>
            </a:endParaRPr>
          </a:p>
          <a:p>
            <a:pPr marL="0" indent="0">
              <a:buNone/>
            </a:pPr>
            <a:r>
              <a:rPr lang="ja-JP" altLang="en-US" sz="2800" dirty="0">
                <a:latin typeface="BIZ UDPゴシック" panose="020B0400000000000000" pitchFamily="50" charset="-128"/>
                <a:ea typeface="BIZ UDPゴシック" panose="020B0400000000000000" pitchFamily="50" charset="-128"/>
              </a:rPr>
              <a:t>会話をするように音声で指示することで内蔵マイクが音声を認識し、インターネット検索や音楽の再生、ニュースの確認、家電製品の操作などができます。</a:t>
            </a:r>
            <a:endParaRPr lang="en-US" altLang="ja-JP" sz="2800" dirty="0">
              <a:latin typeface="BIZ UDPゴシック" panose="020B0400000000000000" pitchFamily="50" charset="-128"/>
              <a:ea typeface="BIZ UDPゴシック" panose="020B0400000000000000" pitchFamily="50" charset="-128"/>
            </a:endParaRPr>
          </a:p>
          <a:p>
            <a:pPr marL="0" indent="0">
              <a:buNone/>
            </a:pPr>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「サピエ図書館」だけ使えるスマートスピーカーがあるわけではあ　りません！</a:t>
            </a:r>
          </a:p>
        </p:txBody>
      </p:sp>
    </p:spTree>
    <p:extLst>
      <p:ext uri="{BB962C8B-B14F-4D97-AF65-F5344CB8AC3E}">
        <p14:creationId xmlns:p14="http://schemas.microsoft.com/office/powerpoint/2010/main" val="4140813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BB48E2-EFB9-19EE-D702-89A2655BFF83}"/>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スマートスピーカー用</a:t>
            </a:r>
            <a:r>
              <a:rPr lang="en-US" altLang="ja-JP" dirty="0">
                <a:latin typeface="BIZ UDPゴシック" panose="020B0400000000000000" pitchFamily="50" charset="-128"/>
                <a:ea typeface="BIZ UDPゴシック" panose="020B0400000000000000" pitchFamily="50" charset="-128"/>
              </a:rPr>
              <a:t>AI</a:t>
            </a: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種</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35EFECD4-6316-6B44-0BC0-43687BBFDAF5}"/>
              </a:ext>
            </a:extLst>
          </p:cNvPr>
          <p:cNvSpPr>
            <a:spLocks noGrp="1"/>
          </p:cNvSpPr>
          <p:nvPr>
            <p:ph idx="1"/>
          </p:nvPr>
        </p:nvSpPr>
        <p:spPr/>
        <p:txBody>
          <a:bodyPr>
            <a:normAutofit/>
          </a:bodyPr>
          <a:lstStyle/>
          <a:p>
            <a:pPr marL="0" indent="0">
              <a:buNone/>
            </a:pPr>
            <a:r>
              <a:rPr lang="en-US" altLang="ja-JP" sz="2800" dirty="0">
                <a:latin typeface="BIZ UDPゴシック" panose="020B0400000000000000" pitchFamily="50" charset="-128"/>
                <a:ea typeface="BIZ UDPゴシック" panose="020B0400000000000000" pitchFamily="50" charset="-128"/>
              </a:rPr>
              <a:t>1.</a:t>
            </a:r>
            <a:r>
              <a:rPr kumimoji="1" lang="en-US" altLang="ja-JP" sz="2800" dirty="0">
                <a:latin typeface="BIZ UDPゴシック" panose="020B0400000000000000" pitchFamily="50" charset="-128"/>
                <a:ea typeface="BIZ UDPゴシック" panose="020B0400000000000000" pitchFamily="50" charset="-128"/>
              </a:rPr>
              <a:t>Amazon Alexa</a:t>
            </a:r>
            <a:r>
              <a:rPr kumimoji="1" lang="ja-JP" altLang="en-US" sz="2800" dirty="0">
                <a:latin typeface="BIZ UDPゴシック" panose="020B0400000000000000" pitchFamily="50" charset="-128"/>
                <a:ea typeface="BIZ UDPゴシック" panose="020B0400000000000000" pitchFamily="50" charset="-128"/>
              </a:rPr>
              <a:t>（アレクサ）</a:t>
            </a:r>
            <a:endParaRPr kumimoji="1" lang="en-US" altLang="ja-JP" sz="2800" dirty="0">
              <a:latin typeface="BIZ UDPゴシック" panose="020B0400000000000000" pitchFamily="50" charset="-128"/>
              <a:ea typeface="BIZ UDPゴシック" panose="020B0400000000000000" pitchFamily="50" charset="-128"/>
            </a:endParaRPr>
          </a:p>
          <a:p>
            <a:pPr marL="0" indent="0">
              <a:buNone/>
            </a:pPr>
            <a:r>
              <a:rPr lang="ja-JP" altLang="en-US" sz="2800" dirty="0">
                <a:latin typeface="BIZ UDPゴシック" panose="020B0400000000000000" pitchFamily="50" charset="-128"/>
                <a:ea typeface="BIZ UDPゴシック" panose="020B0400000000000000" pitchFamily="50" charset="-128"/>
              </a:rPr>
              <a:t>　</a:t>
            </a:r>
            <a:r>
              <a:rPr kumimoji="1" lang="ja-JP" altLang="en-US" sz="2800" dirty="0">
                <a:latin typeface="BIZ UDPゴシック" panose="020B0400000000000000" pitchFamily="50" charset="-128"/>
                <a:ea typeface="BIZ UDPゴシック" panose="020B0400000000000000" pitchFamily="50" charset="-128"/>
              </a:rPr>
              <a:t>「サピエ図書館スキル」が利用できます。</a:t>
            </a:r>
            <a:endParaRPr kumimoji="1" lang="en-US" altLang="ja-JP" sz="2800" dirty="0">
              <a:latin typeface="BIZ UDPゴシック" panose="020B0400000000000000" pitchFamily="50" charset="-128"/>
              <a:ea typeface="BIZ UDPゴシック" panose="020B0400000000000000" pitchFamily="50" charset="-128"/>
            </a:endParaRPr>
          </a:p>
          <a:p>
            <a:pPr marL="0" indent="0">
              <a:buNone/>
            </a:pPr>
            <a:endParaRPr lang="en-US" altLang="ja-JP" sz="2800" dirty="0">
              <a:latin typeface="BIZ UDPゴシック" panose="020B0400000000000000" pitchFamily="50" charset="-128"/>
              <a:ea typeface="BIZ UDPゴシック" panose="020B0400000000000000" pitchFamily="50" charset="-128"/>
            </a:endParaRPr>
          </a:p>
          <a:p>
            <a:pPr marL="0" indent="0">
              <a:buNone/>
            </a:pPr>
            <a:r>
              <a:rPr lang="ja-JP" altLang="en-US" sz="2800" dirty="0">
                <a:latin typeface="BIZ UDPゴシック" panose="020B0400000000000000" pitchFamily="50" charset="-128"/>
                <a:ea typeface="BIZ UDPゴシック" panose="020B0400000000000000" pitchFamily="50" charset="-128"/>
              </a:rPr>
              <a:t>以下、他の</a:t>
            </a:r>
            <a:r>
              <a:rPr lang="en-US" altLang="ja-JP" sz="2800" dirty="0">
                <a:latin typeface="BIZ UDPゴシック" panose="020B0400000000000000" pitchFamily="50" charset="-128"/>
                <a:ea typeface="BIZ UDPゴシック" panose="020B0400000000000000" pitchFamily="50" charset="-128"/>
              </a:rPr>
              <a:t>2</a:t>
            </a:r>
            <a:r>
              <a:rPr lang="ja-JP" altLang="en-US" sz="2800" dirty="0">
                <a:latin typeface="BIZ UDPゴシック" panose="020B0400000000000000" pitchFamily="50" charset="-128"/>
                <a:ea typeface="BIZ UDPゴシック" panose="020B0400000000000000" pitchFamily="50" charset="-128"/>
              </a:rPr>
              <a:t>種では利用できません（当面、開発の予定は無し）。</a:t>
            </a:r>
            <a:endParaRPr lang="en-US" altLang="ja-JP" sz="2800" dirty="0">
              <a:latin typeface="BIZ UDPゴシック" panose="020B0400000000000000" pitchFamily="50" charset="-128"/>
              <a:ea typeface="BIZ UDPゴシック" panose="020B0400000000000000" pitchFamily="50" charset="-128"/>
            </a:endParaRPr>
          </a:p>
          <a:p>
            <a:pPr marL="0" indent="0">
              <a:buNone/>
            </a:pPr>
            <a:r>
              <a:rPr kumimoji="1" lang="en-US" altLang="ja-JP" sz="2800" dirty="0">
                <a:latin typeface="BIZ UDPゴシック" panose="020B0400000000000000" pitchFamily="50" charset="-128"/>
                <a:ea typeface="BIZ UDPゴシック" panose="020B0400000000000000" pitchFamily="50" charset="-128"/>
              </a:rPr>
              <a:t>2.Google</a:t>
            </a:r>
            <a:r>
              <a:rPr lang="ja-JP" altLang="en-US" sz="2800" dirty="0">
                <a:latin typeface="BIZ UDPゴシック" panose="020B0400000000000000" pitchFamily="50" charset="-128"/>
                <a:ea typeface="BIZ UDPゴシック" panose="020B0400000000000000" pitchFamily="50" charset="-128"/>
              </a:rPr>
              <a:t> </a:t>
            </a:r>
            <a:r>
              <a:rPr kumimoji="1" lang="ja-JP" altLang="en-US" sz="2800" dirty="0">
                <a:latin typeface="BIZ UDPゴシック" panose="020B0400000000000000" pitchFamily="50" charset="-128"/>
                <a:ea typeface="BIZ UDPゴシック" panose="020B0400000000000000" pitchFamily="50" charset="-128"/>
              </a:rPr>
              <a:t>アシスタント</a:t>
            </a:r>
            <a:endParaRPr kumimoji="1" lang="en-US" altLang="ja-JP" sz="2800" dirty="0">
              <a:latin typeface="BIZ UDPゴシック" panose="020B0400000000000000" pitchFamily="50" charset="-128"/>
              <a:ea typeface="BIZ UDPゴシック" panose="020B0400000000000000" pitchFamily="50" charset="-128"/>
            </a:endParaRPr>
          </a:p>
          <a:p>
            <a:pPr marL="0" indent="0">
              <a:buNone/>
            </a:pPr>
            <a:r>
              <a:rPr lang="en-US" altLang="ja-JP" sz="2800" dirty="0">
                <a:latin typeface="BIZ UDPゴシック" panose="020B0400000000000000" pitchFamily="50" charset="-128"/>
                <a:ea typeface="BIZ UDPゴシック" panose="020B0400000000000000" pitchFamily="50" charset="-128"/>
              </a:rPr>
              <a:t>3.Apple Siri</a:t>
            </a:r>
            <a:r>
              <a:rPr kumimoji="1" lang="ja-JP" altLang="en-US" sz="2800" dirty="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2995429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5DCAD0-D89D-F6BC-8B1E-10F8F5371D63}"/>
              </a:ext>
            </a:extLst>
          </p:cNvPr>
          <p:cNvSpPr>
            <a:spLocks noGrp="1"/>
          </p:cNvSpPr>
          <p:nvPr>
            <p:ph type="title"/>
          </p:nvPr>
        </p:nvSpPr>
        <p:spPr/>
        <p:txBody>
          <a:bodyPr>
            <a:normAutofit/>
          </a:bodyPr>
          <a:lstStyle/>
          <a:p>
            <a:r>
              <a:rPr lang="ja-JP" altLang="en-US" sz="3200" dirty="0">
                <a:latin typeface="BIZ UDPゴシック" panose="020B0400000000000000" pitchFamily="50" charset="-128"/>
                <a:ea typeface="BIZ UDPゴシック" panose="020B0400000000000000" pitchFamily="50" charset="-128"/>
              </a:rPr>
              <a:t>スマートスピーカー用</a:t>
            </a:r>
            <a:r>
              <a:rPr lang="en-US" altLang="ja-JP" sz="3200" dirty="0">
                <a:latin typeface="BIZ UDPゴシック" panose="020B0400000000000000" pitchFamily="50" charset="-128"/>
                <a:ea typeface="BIZ UDPゴシック" panose="020B0400000000000000" pitchFamily="50" charset="-128"/>
              </a:rPr>
              <a:t>AI</a:t>
            </a:r>
            <a:r>
              <a:rPr lang="ja-JP" altLang="en-US" sz="3200" dirty="0">
                <a:latin typeface="BIZ UDPゴシック" panose="020B0400000000000000" pitchFamily="50" charset="-128"/>
                <a:ea typeface="BIZ UDPゴシック" panose="020B0400000000000000" pitchFamily="50" charset="-128"/>
              </a:rPr>
              <a:t>に対応したスマートスピーカー</a:t>
            </a:r>
            <a:endParaRPr kumimoji="1" lang="ja-JP" altLang="en-US" sz="3200" dirty="0"/>
          </a:p>
        </p:txBody>
      </p:sp>
      <p:sp>
        <p:nvSpPr>
          <p:cNvPr id="3" name="コンテンツ プレースホルダー 2">
            <a:extLst>
              <a:ext uri="{FF2B5EF4-FFF2-40B4-BE49-F238E27FC236}">
                <a16:creationId xmlns:a16="http://schemas.microsoft.com/office/drawing/2014/main" id="{13248D4F-2E0A-93EF-E807-83CF8227BFFE}"/>
              </a:ext>
            </a:extLst>
          </p:cNvPr>
          <p:cNvSpPr>
            <a:spLocks noGrp="1"/>
          </p:cNvSpPr>
          <p:nvPr>
            <p:ph idx="1"/>
          </p:nvPr>
        </p:nvSpPr>
        <p:spPr/>
        <p:txBody>
          <a:bodyPr>
            <a:normAutofit/>
          </a:bodyPr>
          <a:lstStyle/>
          <a:p>
            <a:pPr marL="0" indent="0">
              <a:buNone/>
            </a:pPr>
            <a:r>
              <a:rPr lang="en-US" altLang="ja-JP" sz="2800" dirty="0">
                <a:latin typeface="BIZ UDPゴシック" panose="020B0400000000000000" pitchFamily="50" charset="-128"/>
                <a:ea typeface="BIZ UDPゴシック" panose="020B0400000000000000" pitchFamily="50" charset="-128"/>
              </a:rPr>
              <a:t>1.Amazon Alexa</a:t>
            </a:r>
            <a:r>
              <a:rPr lang="ja-JP" altLang="en-US" sz="2800" dirty="0">
                <a:latin typeface="BIZ UDPゴシック" panose="020B0400000000000000" pitchFamily="50" charset="-128"/>
                <a:ea typeface="BIZ UDPゴシック" panose="020B0400000000000000" pitchFamily="50" charset="-128"/>
              </a:rPr>
              <a:t>（アレクサ）→</a:t>
            </a:r>
            <a:r>
              <a:rPr lang="en-US" altLang="ja-JP" sz="2800" dirty="0">
                <a:latin typeface="BIZ UDPゴシック" panose="020B0400000000000000" pitchFamily="50" charset="-128"/>
                <a:ea typeface="BIZ UDPゴシック" panose="020B0400000000000000" pitchFamily="50" charset="-128"/>
              </a:rPr>
              <a:t>Amazon Echo</a:t>
            </a:r>
            <a:r>
              <a:rPr lang="ja-JP" altLang="en-US" sz="2800" dirty="0">
                <a:latin typeface="BIZ UDPゴシック" panose="020B0400000000000000" pitchFamily="50" charset="-128"/>
                <a:ea typeface="BIZ UDPゴシック" panose="020B0400000000000000" pitchFamily="50" charset="-128"/>
              </a:rPr>
              <a:t>（エコー）</a:t>
            </a:r>
            <a:endParaRPr lang="en-US" altLang="ja-JP" sz="2800" dirty="0">
              <a:latin typeface="BIZ UDPゴシック" panose="020B0400000000000000" pitchFamily="50" charset="-128"/>
              <a:ea typeface="BIZ UDPゴシック" panose="020B0400000000000000" pitchFamily="50" charset="-128"/>
            </a:endParaRPr>
          </a:p>
          <a:p>
            <a:pPr marL="0" indent="0">
              <a:buNone/>
            </a:pPr>
            <a:endParaRPr lang="en-US" altLang="ja-JP" sz="2800" dirty="0">
              <a:latin typeface="BIZ UDPゴシック" panose="020B0400000000000000" pitchFamily="50" charset="-128"/>
              <a:ea typeface="BIZ UDPゴシック" panose="020B0400000000000000" pitchFamily="50" charset="-128"/>
            </a:endParaRPr>
          </a:p>
          <a:p>
            <a:pPr marL="0" indent="0">
              <a:buNone/>
            </a:pPr>
            <a:r>
              <a:rPr lang="en-US" altLang="ja-JP" sz="2800" dirty="0">
                <a:latin typeface="BIZ UDPゴシック" panose="020B0400000000000000" pitchFamily="50" charset="-128"/>
                <a:ea typeface="BIZ UDPゴシック" panose="020B0400000000000000" pitchFamily="50" charset="-128"/>
              </a:rPr>
              <a:t>2.Google</a:t>
            </a:r>
            <a:r>
              <a:rPr lang="ja-JP" altLang="en-US" sz="2800" dirty="0">
                <a:latin typeface="BIZ UDPゴシック" panose="020B0400000000000000" pitchFamily="50" charset="-128"/>
                <a:ea typeface="BIZ UDPゴシック" panose="020B0400000000000000" pitchFamily="50" charset="-128"/>
              </a:rPr>
              <a:t> アシスタント→</a:t>
            </a:r>
            <a:r>
              <a:rPr lang="en-US" altLang="ja-JP" sz="2800" dirty="0">
                <a:latin typeface="BIZ UDPゴシック" panose="020B0400000000000000" pitchFamily="50" charset="-128"/>
                <a:ea typeface="BIZ UDPゴシック" panose="020B0400000000000000" pitchFamily="50" charset="-128"/>
              </a:rPr>
              <a:t>Google Nest</a:t>
            </a:r>
            <a:r>
              <a:rPr lang="ja-JP" altLang="en-US" sz="2800" dirty="0">
                <a:latin typeface="BIZ UDPゴシック" panose="020B0400000000000000" pitchFamily="50" charset="-128"/>
                <a:ea typeface="BIZ UDPゴシック" panose="020B0400000000000000" pitchFamily="50" charset="-128"/>
              </a:rPr>
              <a:t>（ネスト）</a:t>
            </a:r>
            <a:endParaRPr lang="en-US" altLang="ja-JP" sz="2800" dirty="0">
              <a:latin typeface="BIZ UDPゴシック" panose="020B0400000000000000" pitchFamily="50" charset="-128"/>
              <a:ea typeface="BIZ UDPゴシック" panose="020B0400000000000000" pitchFamily="50" charset="-128"/>
            </a:endParaRPr>
          </a:p>
          <a:p>
            <a:pPr marL="0" indent="0">
              <a:buNone/>
            </a:pPr>
            <a:endParaRPr lang="en-US" altLang="ja-JP" sz="2800" dirty="0">
              <a:latin typeface="BIZ UDPゴシック" panose="020B0400000000000000" pitchFamily="50" charset="-128"/>
              <a:ea typeface="BIZ UDPゴシック" panose="020B0400000000000000" pitchFamily="50" charset="-128"/>
            </a:endParaRPr>
          </a:p>
          <a:p>
            <a:pPr marL="0" indent="0">
              <a:buNone/>
            </a:pPr>
            <a:r>
              <a:rPr lang="en-US" altLang="ja-JP" sz="2800" dirty="0">
                <a:latin typeface="BIZ UDPゴシック" panose="020B0400000000000000" pitchFamily="50" charset="-128"/>
                <a:ea typeface="BIZ UDPゴシック" panose="020B0400000000000000" pitchFamily="50" charset="-128"/>
              </a:rPr>
              <a:t>3.Apple Siri</a:t>
            </a:r>
            <a:r>
              <a:rPr lang="ja-JP" altLang="en-US" sz="2800" dirty="0">
                <a:latin typeface="BIZ UDPゴシック" panose="020B0400000000000000" pitchFamily="50" charset="-128"/>
                <a:ea typeface="BIZ UDPゴシック" panose="020B0400000000000000" pitchFamily="50" charset="-128"/>
              </a:rPr>
              <a:t>→</a:t>
            </a:r>
            <a:r>
              <a:rPr lang="en-US" altLang="ja-JP" sz="2800" dirty="0">
                <a:latin typeface="BIZ UDPゴシック" panose="020B0400000000000000" pitchFamily="50" charset="-128"/>
                <a:ea typeface="BIZ UDPゴシック" panose="020B0400000000000000" pitchFamily="50" charset="-128"/>
              </a:rPr>
              <a:t>Apple</a:t>
            </a:r>
            <a:r>
              <a:rPr lang="ja-JP" altLang="en-US" sz="2800" dirty="0">
                <a:latin typeface="BIZ UDPゴシック" panose="020B0400000000000000" pitchFamily="50" charset="-128"/>
                <a:ea typeface="BIZ UDPゴシック" panose="020B0400000000000000" pitchFamily="50" charset="-128"/>
              </a:rPr>
              <a:t> </a:t>
            </a:r>
            <a:r>
              <a:rPr lang="en-US" altLang="ja-JP" sz="2800" dirty="0">
                <a:latin typeface="BIZ UDPゴシック" panose="020B0400000000000000" pitchFamily="50" charset="-128"/>
                <a:ea typeface="BIZ UDPゴシック" panose="020B0400000000000000" pitchFamily="50" charset="-128"/>
              </a:rPr>
              <a:t>HomePod</a:t>
            </a:r>
            <a:r>
              <a:rPr lang="ja-JP" altLang="en-US" sz="2800" dirty="0">
                <a:latin typeface="BIZ UDPゴシック" panose="020B0400000000000000" pitchFamily="50" charset="-128"/>
                <a:ea typeface="BIZ UDPゴシック" panose="020B0400000000000000" pitchFamily="50" charset="-128"/>
              </a:rPr>
              <a:t>（ホームポッド）</a:t>
            </a:r>
            <a:endParaRPr kumimoji="1" lang="ja-JP" altLang="en-US" sz="2800" dirty="0"/>
          </a:p>
        </p:txBody>
      </p:sp>
    </p:spTree>
    <p:extLst>
      <p:ext uri="{BB962C8B-B14F-4D97-AF65-F5344CB8AC3E}">
        <p14:creationId xmlns:p14="http://schemas.microsoft.com/office/powerpoint/2010/main" val="687825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AEAA88-2945-38B8-9FC2-8A8E618B3D1F}"/>
              </a:ext>
            </a:extLst>
          </p:cNvPr>
          <p:cNvSpPr>
            <a:spLocks noGrp="1"/>
          </p:cNvSpPr>
          <p:nvPr>
            <p:ph type="title"/>
          </p:nvPr>
        </p:nvSpPr>
        <p:spPr>
          <a:xfrm>
            <a:off x="698933" y="323273"/>
            <a:ext cx="10131425" cy="1456267"/>
          </a:xfrm>
        </p:spPr>
        <p:txBody>
          <a:bodyPr/>
          <a:lstStyle/>
          <a:p>
            <a:r>
              <a:rPr lang="en-US" altLang="ja-JP" cap="none" dirty="0">
                <a:latin typeface="BIZ UDPゴシック" panose="020B0400000000000000" pitchFamily="50" charset="-128"/>
                <a:ea typeface="BIZ UDPゴシック" panose="020B0400000000000000" pitchFamily="50" charset="-128"/>
              </a:rPr>
              <a:t>Amazon Echo</a:t>
            </a:r>
            <a:r>
              <a:rPr lang="ja-JP" altLang="en-US" cap="none" dirty="0">
                <a:latin typeface="BIZ UDPゴシック" panose="020B0400000000000000" pitchFamily="50" charset="-128"/>
                <a:ea typeface="BIZ UDPゴシック" panose="020B0400000000000000" pitchFamily="50" charset="-128"/>
              </a:rPr>
              <a:t>（エコー）各種</a:t>
            </a:r>
            <a:endParaRPr kumimoji="1" lang="ja-JP" altLang="en-US" cap="none" dirty="0"/>
          </a:p>
        </p:txBody>
      </p:sp>
      <p:sp>
        <p:nvSpPr>
          <p:cNvPr id="3" name="コンテンツ プレースホルダー 2">
            <a:extLst>
              <a:ext uri="{FF2B5EF4-FFF2-40B4-BE49-F238E27FC236}">
                <a16:creationId xmlns:a16="http://schemas.microsoft.com/office/drawing/2014/main" id="{0BC51C46-2E50-273B-6903-81CCF2E38433}"/>
              </a:ext>
            </a:extLst>
          </p:cNvPr>
          <p:cNvSpPr>
            <a:spLocks noGrp="1"/>
          </p:cNvSpPr>
          <p:nvPr>
            <p:ph idx="1"/>
          </p:nvPr>
        </p:nvSpPr>
        <p:spPr>
          <a:xfrm>
            <a:off x="538018" y="1779540"/>
            <a:ext cx="10453254" cy="4427298"/>
          </a:xfrm>
        </p:spPr>
        <p:txBody>
          <a:bodyPr>
            <a:noAutofit/>
          </a:bodyPr>
          <a:lstStyle/>
          <a:p>
            <a:r>
              <a:rPr lang="en-US" altLang="ja-JP" sz="2400" dirty="0">
                <a:latin typeface="BIZ UDPゴシック" panose="020B0400000000000000" pitchFamily="50" charset="-128"/>
                <a:ea typeface="BIZ UDPゴシック" panose="020B0400000000000000" pitchFamily="50" charset="-128"/>
              </a:rPr>
              <a:t>Echo Pop</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5980</a:t>
            </a:r>
            <a:r>
              <a:rPr lang="ja-JP" altLang="en-US" sz="2400" dirty="0">
                <a:latin typeface="BIZ UDPゴシック" panose="020B0400000000000000" pitchFamily="50" charset="-128"/>
                <a:ea typeface="BIZ UDPゴシック" panose="020B0400000000000000" pitchFamily="50" charset="-128"/>
              </a:rPr>
              <a:t>円。サピエ事務局で所持。</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Dot</a:t>
            </a:r>
            <a:r>
              <a:rPr lang="ja-JP" altLang="en-US" sz="2400" dirty="0">
                <a:latin typeface="BIZ UDPゴシック" panose="020B0400000000000000" pitchFamily="50" charset="-128"/>
                <a:ea typeface="BIZ UDPゴシック" panose="020B0400000000000000" pitchFamily="50" charset="-128"/>
              </a:rPr>
              <a:t> ：</a:t>
            </a:r>
            <a:r>
              <a:rPr lang="en-US" altLang="ja-JP" sz="2400" dirty="0">
                <a:latin typeface="BIZ UDPゴシック" panose="020B0400000000000000" pitchFamily="50" charset="-128"/>
                <a:ea typeface="BIZ UDPゴシック" panose="020B0400000000000000" pitchFamily="50" charset="-128"/>
              </a:rPr>
              <a:t>7480</a:t>
            </a:r>
            <a:r>
              <a:rPr lang="ja-JP" altLang="en-US" sz="2400" dirty="0">
                <a:latin typeface="BIZ UDPゴシック" panose="020B0400000000000000" pitchFamily="50" charset="-128"/>
                <a:ea typeface="BIZ UDPゴシック" panose="020B0400000000000000" pitchFamily="50" charset="-128"/>
              </a:rPr>
              <a:t>円。現在第</a:t>
            </a:r>
            <a:r>
              <a:rPr lang="en-US" altLang="ja-JP" sz="2400" dirty="0">
                <a:latin typeface="BIZ UDPゴシック" panose="020B0400000000000000" pitchFamily="50" charset="-128"/>
                <a:ea typeface="BIZ UDPゴシック" panose="020B0400000000000000" pitchFamily="50" charset="-128"/>
              </a:rPr>
              <a:t>5</a:t>
            </a:r>
            <a:r>
              <a:rPr lang="ja-JP" altLang="en-US" sz="2400" dirty="0">
                <a:latin typeface="BIZ UDPゴシック" panose="020B0400000000000000" pitchFamily="50" charset="-128"/>
                <a:ea typeface="BIZ UDPゴシック" panose="020B0400000000000000" pitchFamily="50" charset="-128"/>
              </a:rPr>
              <a:t>世代。サピエ事務局では第</a:t>
            </a:r>
            <a:r>
              <a:rPr lang="en-US" altLang="ja-JP" sz="2400" dirty="0">
                <a:latin typeface="BIZ UDPゴシック" panose="020B0400000000000000" pitchFamily="50" charset="-128"/>
                <a:ea typeface="BIZ UDPゴシック" panose="020B0400000000000000" pitchFamily="50" charset="-128"/>
              </a:rPr>
              <a:t>3</a:t>
            </a:r>
            <a:r>
              <a:rPr lang="ja-JP" altLang="en-US" sz="2400" dirty="0">
                <a:latin typeface="BIZ UDPゴシック" panose="020B0400000000000000" pitchFamily="50" charset="-128"/>
                <a:ea typeface="BIZ UDPゴシック" panose="020B0400000000000000" pitchFamily="50" charset="-128"/>
              </a:rPr>
              <a:t>世代を所持。</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11980</a:t>
            </a:r>
            <a:r>
              <a:rPr lang="ja-JP" altLang="en-US" sz="2400" dirty="0">
                <a:latin typeface="BIZ UDPゴシック" panose="020B0400000000000000" pitchFamily="50" charset="-128"/>
                <a:ea typeface="BIZ UDPゴシック" panose="020B0400000000000000" pitchFamily="50" charset="-128"/>
              </a:rPr>
              <a:t>円。高音質。</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Studio</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29980</a:t>
            </a:r>
            <a:r>
              <a:rPr lang="ja-JP" altLang="en-US" sz="2400" dirty="0">
                <a:latin typeface="BIZ UDPゴシック" panose="020B0400000000000000" pitchFamily="50" charset="-128"/>
                <a:ea typeface="BIZ UDPゴシック" panose="020B0400000000000000" pitchFamily="50" charset="-128"/>
              </a:rPr>
              <a:t>円。最高音質。</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Show</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12980</a:t>
            </a:r>
            <a:r>
              <a:rPr lang="ja-JP" altLang="en-US" sz="2400" dirty="0">
                <a:latin typeface="BIZ UDPゴシック" panose="020B0400000000000000" pitchFamily="50" charset="-128"/>
                <a:ea typeface="BIZ UDPゴシック" panose="020B0400000000000000" pitchFamily="50" charset="-128"/>
              </a:rPr>
              <a:t>円～</a:t>
            </a:r>
            <a:r>
              <a:rPr lang="en-US" altLang="ja-JP" sz="2400" dirty="0">
                <a:latin typeface="BIZ UDPゴシック" panose="020B0400000000000000" pitchFamily="50" charset="-128"/>
                <a:ea typeface="BIZ UDPゴシック" panose="020B0400000000000000" pitchFamily="50" charset="-128"/>
              </a:rPr>
              <a:t>47980</a:t>
            </a:r>
            <a:r>
              <a:rPr lang="ja-JP" altLang="en-US" sz="2400" dirty="0">
                <a:latin typeface="BIZ UDPゴシック" panose="020B0400000000000000" pitchFamily="50" charset="-128"/>
                <a:ea typeface="BIZ UDPゴシック" panose="020B0400000000000000" pitchFamily="50" charset="-128"/>
              </a:rPr>
              <a:t>円。画面付き。</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Spot</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11480</a:t>
            </a:r>
            <a:r>
              <a:rPr lang="ja-JP" altLang="en-US" sz="2400" dirty="0">
                <a:latin typeface="BIZ UDPゴシック" panose="020B0400000000000000" pitchFamily="50" charset="-128"/>
                <a:ea typeface="BIZ UDPゴシック" panose="020B0400000000000000" pitchFamily="50" charset="-128"/>
              </a:rPr>
              <a:t>円。ミニ画面付き。</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Hub</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25980</a:t>
            </a:r>
            <a:r>
              <a:rPr lang="ja-JP" altLang="en-US" sz="2400" dirty="0">
                <a:latin typeface="BIZ UDPゴシック" panose="020B0400000000000000" pitchFamily="50" charset="-128"/>
                <a:ea typeface="BIZ UDPゴシック" panose="020B0400000000000000" pitchFamily="50" charset="-128"/>
              </a:rPr>
              <a:t>円。タッチスクリーン付き。</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Buds (</a:t>
            </a:r>
            <a:r>
              <a:rPr lang="ja-JP" altLang="en-US" sz="2400" dirty="0">
                <a:latin typeface="BIZ UDPゴシック" panose="020B0400000000000000" pitchFamily="50" charset="-128"/>
                <a:ea typeface="BIZ UDPゴシック" panose="020B0400000000000000" pitchFamily="50" charset="-128"/>
              </a:rPr>
              <a:t>エコーバッズ</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14980</a:t>
            </a:r>
            <a:r>
              <a:rPr lang="ja-JP" altLang="en-US" sz="2400" dirty="0">
                <a:latin typeface="BIZ UDPゴシック" panose="020B0400000000000000" pitchFamily="50" charset="-128"/>
                <a:ea typeface="BIZ UDPゴシック" panose="020B0400000000000000" pitchFamily="50" charset="-128"/>
              </a:rPr>
              <a:t>円。イヤホン型。</a:t>
            </a:r>
            <a:endParaRPr lang="en-US" altLang="ja-JP" sz="2400" dirty="0">
              <a:latin typeface="BIZ UDPゴシック" panose="020B0400000000000000" pitchFamily="50" charset="-128"/>
              <a:ea typeface="BIZ UDPゴシック" panose="020B0400000000000000" pitchFamily="50" charset="-128"/>
            </a:endParaRPr>
          </a:p>
          <a:p>
            <a:r>
              <a:rPr lang="en-US" altLang="ja-JP" sz="2400" dirty="0">
                <a:latin typeface="BIZ UDPゴシック" panose="020B0400000000000000" pitchFamily="50" charset="-128"/>
                <a:ea typeface="BIZ UDPゴシック" panose="020B0400000000000000" pitchFamily="50" charset="-128"/>
              </a:rPr>
              <a:t>Echo Auto</a:t>
            </a:r>
            <a:r>
              <a:rPr lang="ja-JP" altLang="en-US" sz="2400" dirty="0">
                <a:latin typeface="BIZ UDPゴシック" panose="020B0400000000000000" pitchFamily="50" charset="-128"/>
                <a:ea typeface="BIZ UDPゴシック" panose="020B0400000000000000" pitchFamily="50" charset="-128"/>
              </a:rPr>
              <a:t>：</a:t>
            </a:r>
            <a:r>
              <a:rPr lang="en-US" altLang="ja-JP" sz="2400" dirty="0">
                <a:latin typeface="BIZ UDPゴシック" panose="020B0400000000000000" pitchFamily="50" charset="-128"/>
                <a:ea typeface="BIZ UDPゴシック" panose="020B0400000000000000" pitchFamily="50" charset="-128"/>
              </a:rPr>
              <a:t>25800</a:t>
            </a:r>
            <a:r>
              <a:rPr lang="ja-JP" altLang="en-US" sz="2400" dirty="0">
                <a:latin typeface="BIZ UDPゴシック" panose="020B0400000000000000" pitchFamily="50" charset="-128"/>
                <a:ea typeface="BIZ UDPゴシック" panose="020B0400000000000000" pitchFamily="50" charset="-128"/>
              </a:rPr>
              <a:t>円。車専用。</a:t>
            </a:r>
            <a:endParaRPr kumimoji="1" lang="ja-JP" altLang="en-US" sz="2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95103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E389CB-AF6D-4EA7-7D1E-9728BDE10DBF}"/>
              </a:ext>
            </a:extLst>
          </p:cNvPr>
          <p:cNvSpPr>
            <a:spLocks noGrp="1"/>
          </p:cNvSpPr>
          <p:nvPr>
            <p:ph type="title"/>
          </p:nvPr>
        </p:nvSpPr>
        <p:spPr/>
        <p:txBody>
          <a:bodyPr/>
          <a:lstStyle/>
          <a:p>
            <a:r>
              <a:rPr lang="en-US" altLang="ja-JP" cap="none" dirty="0">
                <a:latin typeface="BIZ UDPゴシック" panose="020B0400000000000000" pitchFamily="50" charset="-128"/>
                <a:ea typeface="BIZ UDPゴシック" panose="020B0400000000000000" pitchFamily="50" charset="-128"/>
              </a:rPr>
              <a:t>Amazon Echo</a:t>
            </a:r>
            <a:r>
              <a:rPr lang="ja-JP" altLang="en-US" cap="none" dirty="0">
                <a:latin typeface="BIZ UDPゴシック" panose="020B0400000000000000" pitchFamily="50" charset="-128"/>
                <a:ea typeface="BIZ UDPゴシック" panose="020B0400000000000000" pitchFamily="50" charset="-128"/>
              </a:rPr>
              <a:t>（エコー）はどこで買えるのか？</a:t>
            </a:r>
            <a:endParaRPr kumimoji="1" lang="ja-JP" altLang="en-US" dirty="0"/>
          </a:p>
        </p:txBody>
      </p:sp>
      <p:sp>
        <p:nvSpPr>
          <p:cNvPr id="3" name="コンテンツ プレースホルダー 2">
            <a:extLst>
              <a:ext uri="{FF2B5EF4-FFF2-40B4-BE49-F238E27FC236}">
                <a16:creationId xmlns:a16="http://schemas.microsoft.com/office/drawing/2014/main" id="{6CBC2ACF-20E8-38C8-461E-1878C34DA989}"/>
              </a:ext>
            </a:extLst>
          </p:cNvPr>
          <p:cNvSpPr>
            <a:spLocks noGrp="1"/>
          </p:cNvSpPr>
          <p:nvPr>
            <p:ph idx="1"/>
          </p:nvPr>
        </p:nvSpPr>
        <p:spPr>
          <a:xfrm>
            <a:off x="685801" y="2142068"/>
            <a:ext cx="10131425" cy="1995824"/>
          </a:xfrm>
        </p:spPr>
        <p:txBody>
          <a:bodyPr>
            <a:normAutofit/>
          </a:bodyPr>
          <a:lstStyle/>
          <a:p>
            <a:r>
              <a:rPr kumimoji="1" lang="en-US" altLang="ja-JP" sz="2800" dirty="0">
                <a:latin typeface="BIZ UDPゴシック" panose="020B0400000000000000" pitchFamily="50" charset="-128"/>
                <a:ea typeface="BIZ UDPゴシック" panose="020B0400000000000000" pitchFamily="50" charset="-128"/>
              </a:rPr>
              <a:t>Amazon</a:t>
            </a:r>
            <a:r>
              <a:rPr kumimoji="1" lang="ja-JP" altLang="en-US" sz="2800" dirty="0">
                <a:latin typeface="BIZ UDPゴシック" panose="020B0400000000000000" pitchFamily="50" charset="-128"/>
                <a:ea typeface="BIZ UDPゴシック" panose="020B0400000000000000" pitchFamily="50" charset="-128"/>
              </a:rPr>
              <a:t>のネットショップが早い。</a:t>
            </a:r>
            <a:endParaRPr kumimoji="1" lang="en-US" altLang="ja-JP" sz="2800" dirty="0">
              <a:latin typeface="BIZ UDPゴシック" panose="020B0400000000000000" pitchFamily="50" charset="-128"/>
              <a:ea typeface="BIZ UDPゴシック" panose="020B0400000000000000" pitchFamily="50" charset="-128"/>
            </a:endParaRPr>
          </a:p>
          <a:p>
            <a:r>
              <a:rPr lang="en-US" altLang="ja-JP" sz="2800" dirty="0">
                <a:latin typeface="BIZ UDPゴシック" panose="020B0400000000000000" pitchFamily="50" charset="-128"/>
                <a:ea typeface="BIZ UDPゴシック" panose="020B0400000000000000" pitchFamily="50" charset="-128"/>
              </a:rPr>
              <a:t>Yahoo</a:t>
            </a:r>
            <a:r>
              <a:rPr lang="ja-JP" altLang="en-US" sz="2800" dirty="0">
                <a:latin typeface="BIZ UDPゴシック" panose="020B0400000000000000" pitchFamily="50" charset="-128"/>
                <a:ea typeface="BIZ UDPゴシック" panose="020B0400000000000000" pitchFamily="50" charset="-128"/>
              </a:rPr>
              <a:t>、楽天、アスクル、家電量販店ネットショップ。</a:t>
            </a:r>
            <a:endParaRPr kumimoji="1"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量販店店頭にはあまり置いていない。</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42737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DDCBEA-7E6A-0069-1F41-1839D9207C37}"/>
              </a:ext>
            </a:extLst>
          </p:cNvPr>
          <p:cNvSpPr>
            <a:spLocks noGrp="1"/>
          </p:cNvSpPr>
          <p:nvPr>
            <p:ph type="title"/>
          </p:nvPr>
        </p:nvSpPr>
        <p:spPr/>
        <p:txBody>
          <a:bodyPr/>
          <a:lstStyle/>
          <a:p>
            <a:r>
              <a:rPr kumimoji="1" lang="ja-JP" altLang="en-US" dirty="0"/>
              <a:t>スキルとは？</a:t>
            </a:r>
          </a:p>
        </p:txBody>
      </p:sp>
      <p:sp>
        <p:nvSpPr>
          <p:cNvPr id="3" name="コンテンツ プレースホルダー 2">
            <a:extLst>
              <a:ext uri="{FF2B5EF4-FFF2-40B4-BE49-F238E27FC236}">
                <a16:creationId xmlns:a16="http://schemas.microsoft.com/office/drawing/2014/main" id="{26516EE7-1000-5BFD-A847-BF0A2C8D6BB9}"/>
              </a:ext>
            </a:extLst>
          </p:cNvPr>
          <p:cNvSpPr>
            <a:spLocks noGrp="1"/>
          </p:cNvSpPr>
          <p:nvPr>
            <p:ph idx="1"/>
          </p:nvPr>
        </p:nvSpPr>
        <p:spPr/>
        <p:txBody>
          <a:bodyPr>
            <a:normAutofit fontScale="92500" lnSpcReduction="10000"/>
          </a:bodyPr>
          <a:lstStyle/>
          <a:p>
            <a:r>
              <a:rPr lang="en-US" altLang="ja-JP" sz="2800" dirty="0">
                <a:latin typeface="BIZ UDPゴシック" panose="020B0400000000000000" pitchFamily="50" charset="-128"/>
                <a:ea typeface="BIZ UDPゴシック" panose="020B0400000000000000" pitchFamily="50" charset="-128"/>
              </a:rPr>
              <a:t>Amazon Alexa</a:t>
            </a:r>
            <a:r>
              <a:rPr lang="ja-JP" altLang="en-US" sz="2800" dirty="0">
                <a:latin typeface="BIZ UDPゴシック" panose="020B0400000000000000" pitchFamily="50" charset="-128"/>
                <a:ea typeface="BIZ UDPゴシック" panose="020B0400000000000000" pitchFamily="50" charset="-128"/>
              </a:rPr>
              <a:t>（アレクサ）で使える様々な機能のこと。</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「ラジコ」（ラジオを聞く）、「雨の音」（雨音を聞く）、「片付け上手」（片づけたものと片づけた場所を記憶しておく）など、様々なスキルが開発されている。</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「サピエ図書館」スキルも、そのうちの一つ。</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無料のものが多い（ 「サピエ図書館」スキルも無料）。</a:t>
            </a:r>
            <a:endParaRPr lang="en-US" altLang="ja-JP" sz="2800" dirty="0">
              <a:latin typeface="BIZ UDPゴシック" panose="020B0400000000000000" pitchFamily="50" charset="-128"/>
              <a:ea typeface="BIZ UDPゴシック" panose="020B0400000000000000" pitchFamily="50" charset="-128"/>
            </a:endParaRPr>
          </a:p>
          <a:p>
            <a:r>
              <a:rPr lang="en-US" altLang="ja-JP" sz="2800" dirty="0"/>
              <a:t>【</a:t>
            </a:r>
            <a:r>
              <a:rPr lang="ja-JP" altLang="en-US" sz="2800" dirty="0"/>
              <a:t>超初心者向け</a:t>
            </a:r>
            <a:r>
              <a:rPr lang="en-US" altLang="ja-JP" sz="2800" dirty="0"/>
              <a:t>】</a:t>
            </a:r>
            <a:r>
              <a:rPr lang="ja-JP" altLang="en-US" sz="2800" dirty="0"/>
              <a:t>アレクサスキルとは？使い方や注意点を分かりやすく解説 </a:t>
            </a:r>
            <a:r>
              <a:rPr lang="en-US" altLang="ja-JP" sz="2800" dirty="0"/>
              <a:t>| </a:t>
            </a:r>
            <a:r>
              <a:rPr lang="ja-JP" altLang="en-US" sz="2800" dirty="0"/>
              <a:t>音声生活（</a:t>
            </a:r>
            <a:r>
              <a:rPr lang="en-US" altLang="ja-JP" sz="2800" dirty="0">
                <a:hlinkClick r:id="rId2"/>
              </a:rPr>
              <a:t>https://voice-lifestyle.com/alexa-skill/</a:t>
            </a:r>
            <a:r>
              <a:rPr lang="ja-JP" altLang="en-US" sz="2800" dirty="0"/>
              <a:t>）</a:t>
            </a:r>
            <a:endParaRPr lang="en-US" altLang="ja-JP" sz="2800" dirty="0">
              <a:latin typeface="BIZ UDPゴシック" panose="020B0400000000000000" pitchFamily="50" charset="-128"/>
              <a:ea typeface="BIZ UDPゴシック" panose="020B0400000000000000" pitchFamily="50" charset="-128"/>
            </a:endParaRPr>
          </a:p>
          <a:p>
            <a:endParaRPr kumimoji="1" lang="ja-JP" altLang="en-US" dirty="0"/>
          </a:p>
        </p:txBody>
      </p:sp>
    </p:spTree>
    <p:extLst>
      <p:ext uri="{BB962C8B-B14F-4D97-AF65-F5344CB8AC3E}">
        <p14:creationId xmlns:p14="http://schemas.microsoft.com/office/powerpoint/2010/main" val="2500420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FC3564-A220-C501-9514-6E6BE4AAB3C2}"/>
              </a:ext>
            </a:extLst>
          </p:cNvPr>
          <p:cNvSpPr>
            <a:spLocks noGrp="1"/>
          </p:cNvSpPr>
          <p:nvPr>
            <p:ph type="title"/>
          </p:nvPr>
        </p:nvSpPr>
        <p:spPr/>
        <p:txBody>
          <a:bodyPr/>
          <a:lstStyle/>
          <a:p>
            <a:r>
              <a:rPr lang="ja-JP" altLang="en-US" dirty="0">
                <a:latin typeface="BIZ UDPゴシック" panose="020B0400000000000000" pitchFamily="50" charset="-128"/>
                <a:ea typeface="BIZ UDPゴシック" panose="020B0400000000000000" pitchFamily="50" charset="-128"/>
              </a:rPr>
              <a:t>「サピエ図書館」スキルとは？</a:t>
            </a:r>
            <a:endParaRPr kumimoji="1" lang="ja-JP" altLang="en-US" dirty="0"/>
          </a:p>
        </p:txBody>
      </p:sp>
      <p:sp>
        <p:nvSpPr>
          <p:cNvPr id="3" name="コンテンツ プレースホルダー 2">
            <a:extLst>
              <a:ext uri="{FF2B5EF4-FFF2-40B4-BE49-F238E27FC236}">
                <a16:creationId xmlns:a16="http://schemas.microsoft.com/office/drawing/2014/main" id="{E3715206-2BBC-BF47-5A07-08C68C21AB3A}"/>
              </a:ext>
            </a:extLst>
          </p:cNvPr>
          <p:cNvSpPr>
            <a:spLocks noGrp="1"/>
          </p:cNvSpPr>
          <p:nvPr>
            <p:ph idx="1"/>
          </p:nvPr>
        </p:nvSpPr>
        <p:spPr>
          <a:xfrm>
            <a:off x="685801" y="2142067"/>
            <a:ext cx="10767290" cy="2650067"/>
          </a:xfrm>
        </p:spPr>
        <p:txBody>
          <a:bodyPr>
            <a:normAutofit/>
          </a:bodyPr>
          <a:lstStyle/>
          <a:p>
            <a:r>
              <a:rPr lang="ja-JP" altLang="en-US" sz="2800" dirty="0"/>
              <a:t>全視情協の事業として</a:t>
            </a:r>
            <a:r>
              <a:rPr lang="en-US" altLang="ja-JP" sz="2800" dirty="0"/>
              <a:t>2018</a:t>
            </a:r>
            <a:r>
              <a:rPr lang="ja-JP" altLang="en-US" sz="2800" dirty="0"/>
              <a:t>年度から検討開始</a:t>
            </a:r>
            <a:endParaRPr lang="en-US" altLang="ja-JP" sz="2800" dirty="0"/>
          </a:p>
          <a:p>
            <a:r>
              <a:rPr lang="ja-JP" altLang="en-US" sz="2800" dirty="0"/>
              <a:t>主な対象は従来の機器（</a:t>
            </a:r>
            <a:r>
              <a:rPr lang="en-US" altLang="ja-JP" sz="2800" dirty="0"/>
              <a:t>PC</a:t>
            </a:r>
            <a:r>
              <a:rPr lang="ja-JP" altLang="en-US" sz="2800" dirty="0"/>
              <a:t>、スマホ、専用再生機）を使うことが難しい方々を想定していた。</a:t>
            </a:r>
            <a:endParaRPr lang="en-US" altLang="ja-JP" sz="2800" dirty="0"/>
          </a:p>
          <a:p>
            <a:r>
              <a:rPr lang="ja-JP" altLang="en-US" sz="2800" dirty="0"/>
              <a:t>開発は株式会社　想画に依頼（</a:t>
            </a:r>
            <a:r>
              <a:rPr lang="en-US" altLang="ja-JP" sz="2800" dirty="0"/>
              <a:t>2024</a:t>
            </a:r>
            <a:r>
              <a:rPr lang="ja-JP" altLang="en-US" sz="2800" dirty="0"/>
              <a:t>年</a:t>
            </a:r>
            <a:r>
              <a:rPr lang="en-US" altLang="ja-JP" sz="2800" dirty="0"/>
              <a:t>1</a:t>
            </a:r>
            <a:r>
              <a:rPr lang="ja-JP" altLang="en-US" sz="2800" dirty="0"/>
              <a:t>月から開発開始）</a:t>
            </a:r>
            <a:endParaRPr lang="en-US" altLang="ja-JP" sz="2800" dirty="0"/>
          </a:p>
        </p:txBody>
      </p:sp>
    </p:spTree>
    <p:extLst>
      <p:ext uri="{BB962C8B-B14F-4D97-AF65-F5344CB8AC3E}">
        <p14:creationId xmlns:p14="http://schemas.microsoft.com/office/powerpoint/2010/main" val="27886298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空">
  <a:themeElements>
    <a:clrScheme name="天空">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空">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空">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天空</Template>
  <TotalTime>441</TotalTime>
  <Words>889</Words>
  <Application>Microsoft Office PowerPoint</Application>
  <PresentationFormat>ワイド画面</PresentationFormat>
  <Paragraphs>79</Paragraphs>
  <Slides>15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BIZ UDPゴシック</vt:lpstr>
      <vt:lpstr>游ゴシック</vt:lpstr>
      <vt:lpstr>Arial</vt:lpstr>
      <vt:lpstr>Calibri</vt:lpstr>
      <vt:lpstr>Calibri Light</vt:lpstr>
      <vt:lpstr>天空</vt:lpstr>
      <vt:lpstr>スマートスピーカー「サピエ図書館」スキル　説明会</vt:lpstr>
      <vt:lpstr>スマートスピーカー「サピエ図書館」スキル　説明会</vt:lpstr>
      <vt:lpstr>スマートスピーカー（AIスピーカー）とは？</vt:lpstr>
      <vt:lpstr>スマートスピーカー用AI　3種</vt:lpstr>
      <vt:lpstr>スマートスピーカー用AIに対応したスマートスピーカー</vt:lpstr>
      <vt:lpstr>Amazon Echo（エコー）各種</vt:lpstr>
      <vt:lpstr>Amazon Echo（エコー）はどこで買えるのか？</vt:lpstr>
      <vt:lpstr>スキルとは？</vt:lpstr>
      <vt:lpstr>「サピエ図書館」スキルとは？</vt:lpstr>
      <vt:lpstr>マニュアルについて</vt:lpstr>
      <vt:lpstr>利用者にお勧めするにあたって</vt:lpstr>
      <vt:lpstr>既にサピエ会員の方</vt:lpstr>
      <vt:lpstr>まだサピエ会員ではない方</vt:lpstr>
      <vt:lpstr>ディスレクシアの方、目で文字を追うことが難しい方、上肢に障害があり、ページをめくることができない方 （サピエ　B会員）</vt:lpstr>
      <vt:lpstr>今後の予定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西村 浩生</dc:creator>
  <cp:lastModifiedBy>西村 浩生</cp:lastModifiedBy>
  <cp:revision>60</cp:revision>
  <dcterms:created xsi:type="dcterms:W3CDTF">2025-06-27T06:23:52Z</dcterms:created>
  <dcterms:modified xsi:type="dcterms:W3CDTF">2025-08-23T01:55:34Z</dcterms:modified>
</cp:coreProperties>
</file>